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321" r:id="rId2"/>
    <p:sldId id="326" r:id="rId3"/>
    <p:sldId id="327" r:id="rId4"/>
    <p:sldId id="328" r:id="rId5"/>
    <p:sldId id="329" r:id="rId6"/>
    <p:sldId id="330" r:id="rId7"/>
    <p:sldId id="331" r:id="rId8"/>
    <p:sldId id="332" r:id="rId9"/>
    <p:sldId id="333" r:id="rId10"/>
    <p:sldId id="335" r:id="rId11"/>
    <p:sldId id="336" r:id="rId12"/>
    <p:sldId id="337" r:id="rId13"/>
    <p:sldId id="334" r:id="rId14"/>
    <p:sldId id="342" r:id="rId15"/>
    <p:sldId id="338" r:id="rId16"/>
    <p:sldId id="343" r:id="rId17"/>
    <p:sldId id="344" r:id="rId18"/>
    <p:sldId id="345" r:id="rId19"/>
    <p:sldId id="346" r:id="rId20"/>
    <p:sldId id="347" r:id="rId21"/>
    <p:sldId id="348" r:id="rId22"/>
    <p:sldId id="349" r:id="rId23"/>
    <p:sldId id="350" r:id="rId24"/>
    <p:sldId id="351" r:id="rId25"/>
    <p:sldId id="353" r:id="rId26"/>
    <p:sldId id="352" r:id="rId27"/>
    <p:sldId id="355" r:id="rId28"/>
    <p:sldId id="356" r:id="rId29"/>
    <p:sldId id="357" r:id="rId30"/>
    <p:sldId id="358" r:id="rId31"/>
    <p:sldId id="360" r:id="rId32"/>
    <p:sldId id="359" r:id="rId33"/>
    <p:sldId id="361" r:id="rId34"/>
    <p:sldId id="370" r:id="rId35"/>
    <p:sldId id="371" r:id="rId36"/>
    <p:sldId id="393" r:id="rId37"/>
    <p:sldId id="372" r:id="rId38"/>
    <p:sldId id="373" r:id="rId39"/>
    <p:sldId id="374" r:id="rId40"/>
    <p:sldId id="375" r:id="rId41"/>
    <p:sldId id="376" r:id="rId42"/>
    <p:sldId id="377" r:id="rId43"/>
    <p:sldId id="378" r:id="rId44"/>
    <p:sldId id="379" r:id="rId45"/>
    <p:sldId id="381" r:id="rId46"/>
    <p:sldId id="382" r:id="rId47"/>
    <p:sldId id="384" r:id="rId48"/>
    <p:sldId id="383" r:id="rId49"/>
    <p:sldId id="385" r:id="rId50"/>
    <p:sldId id="387" r:id="rId51"/>
    <p:sldId id="386" r:id="rId52"/>
    <p:sldId id="388" r:id="rId53"/>
    <p:sldId id="389" r:id="rId54"/>
    <p:sldId id="390" r:id="rId55"/>
    <p:sldId id="391" r:id="rId56"/>
    <p:sldId id="392" r:id="rId57"/>
  </p:sldIdLst>
  <p:sldSz cx="9144000" cy="5184775"/>
  <p:notesSz cx="6858000" cy="9144000"/>
  <p:defaultTex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p:defaultTextStyle>
  <p:extLst>
    <p:ext uri="{EFAFB233-063F-42B5-8137-9DF3F51BA10A}">
      <p15:sldGuideLst xmlns:p15="http://schemas.microsoft.com/office/powerpoint/2012/main">
        <p15:guide id="1" pos="5534">
          <p15:clr>
            <a:srgbClr val="A4A3A4"/>
          </p15:clr>
        </p15:guide>
        <p15:guide id="2" orient="horz" pos="3038">
          <p15:clr>
            <a:srgbClr val="A4A3A4"/>
          </p15:clr>
        </p15:guide>
        <p15:guide id="3" orient="horz" pos="1542">
          <p15:clr>
            <a:srgbClr val="A4A3A4"/>
          </p15:clr>
        </p15:guide>
        <p15:guide id="4" pos="1474">
          <p15:clr>
            <a:srgbClr val="A4A3A4"/>
          </p15:clr>
        </p15:guide>
        <p15:guide id="5" orient="horz" pos="1452">
          <p15:clr>
            <a:srgbClr val="A4A3A4"/>
          </p15:clr>
        </p15:guide>
        <p15:guide id="6" orient="horz" pos="2494">
          <p15:clr>
            <a:srgbClr val="A4A3A4"/>
          </p15:clr>
        </p15:guide>
        <p15:guide id="7" pos="2650">
          <p15:clr>
            <a:srgbClr val="A4A3A4"/>
          </p15:clr>
        </p15:guide>
        <p15:guide id="8" orient="horz" pos="2066">
          <p15:clr>
            <a:srgbClr val="A4A3A4"/>
          </p15:clr>
        </p15:guide>
        <p15:guide id="9" orient="horz" pos="18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E36"/>
    <a:srgbClr val="C76A6B"/>
    <a:srgbClr val="E3A9A7"/>
    <a:srgbClr val="555759"/>
    <a:srgbClr val="FFFFFF"/>
    <a:srgbClr val="E9004C"/>
    <a:srgbClr val="F26E7D"/>
    <a:srgbClr val="E9F0F9"/>
    <a:srgbClr val="A0D6EF"/>
    <a:srgbClr val="6E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B479FD-4626-DD44-8398-265BFAD0D911}" v="1" dt="2022-05-17T05:50:50.83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8" autoAdjust="0"/>
    <p:restoredTop sz="94724"/>
  </p:normalViewPr>
  <p:slideViewPr>
    <p:cSldViewPr snapToGrid="0" snapToObjects="1">
      <p:cViewPr varScale="1">
        <p:scale>
          <a:sx n="179" d="100"/>
          <a:sy n="179" d="100"/>
        </p:scale>
        <p:origin x="1928" y="184"/>
      </p:cViewPr>
      <p:guideLst>
        <p:guide pos="5534"/>
        <p:guide orient="horz" pos="3038"/>
        <p:guide orient="horz" pos="1542"/>
        <p:guide pos="1474"/>
        <p:guide orient="horz" pos="1452"/>
        <p:guide orient="horz" pos="2494"/>
        <p:guide pos="2650"/>
        <p:guide orient="horz" pos="2066"/>
        <p:guide orient="horz" pos="181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D9612-F53E-5945-9C8E-1F92400E66B2}" type="datetimeFigureOut">
              <a:rPr kumimoji="1" lang="zh-CN" altLang="en-US" smtClean="0"/>
              <a:t>2022/5/17</a:t>
            </a:fld>
            <a:endParaRPr kumimoji="1" lang="zh-CN" altLang="en-US"/>
          </a:p>
        </p:txBody>
      </p:sp>
      <p:sp>
        <p:nvSpPr>
          <p:cNvPr id="4" name="幻灯片图像占位符 3"/>
          <p:cNvSpPr>
            <a:spLocks noGrp="1" noRot="1" noChangeAspect="1"/>
          </p:cNvSpPr>
          <p:nvPr>
            <p:ph type="sldImg" idx="2"/>
          </p:nvPr>
        </p:nvSpPr>
        <p:spPr>
          <a:xfrm>
            <a:off x="708025" y="1143000"/>
            <a:ext cx="54419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208A1-D38D-C548-96DE-88E99097BF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8527"/>
            <a:ext cx="6858000" cy="1805070"/>
          </a:xfrm>
        </p:spPr>
        <p:txBody>
          <a:bodyPr anchor="b">
            <a:normAutofit/>
          </a:bodyPr>
          <a:lstStyle>
            <a:lvl1pPr algn="ctr">
              <a:defRPr sz="4000">
                <a:latin typeface="PingFang SC" panose="020B0400000000000000" pitchFamily="34" charset="-122"/>
                <a:ea typeface="PingFang SC" panose="020B0400000000000000"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23207"/>
            <a:ext cx="6858000" cy="1251787"/>
          </a:xfrm>
        </p:spPr>
        <p:txBody>
          <a:bodyPr>
            <a:normAutofit/>
          </a:bodyPr>
          <a:lstStyle>
            <a:lvl1pPr marL="0" indent="0" algn="ctr">
              <a:buNone/>
              <a:defRPr sz="2000">
                <a:latin typeface="PingFang SC" panose="020B0400000000000000" pitchFamily="34" charset="-122"/>
                <a:ea typeface="PingFang SC" panose="020B0400000000000000"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6041"/>
            <a:ext cx="1971675" cy="439385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6041"/>
            <a:ext cx="5800725" cy="439385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PingFang SC" panose="020B0400000000000000" pitchFamily="34" charset="-122"/>
                <a:ea typeface="PingFang SC" panose="020B0400000000000000"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sz="2400">
                <a:latin typeface="PingFang SC" panose="020B0400000000000000" pitchFamily="34" charset="-122"/>
                <a:ea typeface="PingFang SC" panose="020B0400000000000000" pitchFamily="34" charset="-122"/>
              </a:defRPr>
            </a:lvl1pPr>
            <a:lvl2pPr>
              <a:defRPr sz="2000">
                <a:latin typeface="PingFang SC" panose="020B0400000000000000" pitchFamily="34" charset="-122"/>
                <a:ea typeface="PingFang SC" panose="020B0400000000000000" pitchFamily="34" charset="-122"/>
              </a:defRPr>
            </a:lvl2pPr>
            <a:lvl3pPr>
              <a:defRPr sz="1600">
                <a:latin typeface="PingFang SC" panose="020B0400000000000000" pitchFamily="34" charset="-122"/>
                <a:ea typeface="PingFang SC" panose="020B0400000000000000" pitchFamily="34" charset="-122"/>
              </a:defRPr>
            </a:lvl3pPr>
            <a:lvl4pPr>
              <a:defRPr sz="1200">
                <a:latin typeface="PingFang SC" panose="020B0400000000000000" pitchFamily="34" charset="-122"/>
                <a:ea typeface="PingFang SC" panose="020B0400000000000000" pitchFamily="34" charset="-122"/>
              </a:defRPr>
            </a:lvl4pPr>
            <a:lvl5pPr>
              <a:defRPr sz="1200">
                <a:latin typeface="PingFang SC" panose="020B0400000000000000" pitchFamily="34" charset="-122"/>
                <a:ea typeface="PingFang SC" panose="020B0400000000000000"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92594"/>
            <a:ext cx="7886700" cy="2156722"/>
          </a:xfrm>
        </p:spPr>
        <p:txBody>
          <a:bodyPr anchor="b"/>
          <a:lstStyle>
            <a:lvl1pPr>
              <a:defRPr sz="45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469719"/>
            <a:ext cx="7886700" cy="1134169"/>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80206"/>
            <a:ext cx="3886200" cy="328969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6042"/>
            <a:ext cx="7886700" cy="100215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70990"/>
            <a:ext cx="3868340"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93883"/>
            <a:ext cx="3868340"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70990"/>
            <a:ext cx="3887391" cy="6228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93883"/>
            <a:ext cx="3887391" cy="27856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6512"/>
            <a:ext cx="4629150" cy="368455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5652"/>
            <a:ext cx="2949178" cy="120978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3887391" y="746512"/>
            <a:ext cx="4629150" cy="368455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29841" y="1555433"/>
            <a:ext cx="2949178" cy="288163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880EBC-1F4F-064A-BCDA-A8702FD7B152}" type="datetimeFigureOut">
              <a:rPr kumimoji="1" lang="zh-CN" altLang="en-US" smtClean="0"/>
              <a:t>2022/5/17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6AF141A-EAFD-9144-B9F1-78E320CF3BD2}"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6042"/>
            <a:ext cx="7886700" cy="100215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80206"/>
            <a:ext cx="7886700" cy="328969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4805519"/>
            <a:ext cx="2057400" cy="276041"/>
          </a:xfrm>
          <a:prstGeom prst="rect">
            <a:avLst/>
          </a:prstGeom>
        </p:spPr>
        <p:txBody>
          <a:bodyPr vert="horz" lIns="91440" tIns="45720" rIns="91440" bIns="45720" rtlCol="0" anchor="ctr"/>
          <a:lstStyle>
            <a:lvl1pPr algn="l">
              <a:defRPr sz="900">
                <a:solidFill>
                  <a:schemeClr val="tx1">
                    <a:tint val="75000"/>
                  </a:schemeClr>
                </a:solidFill>
              </a:defRPr>
            </a:lvl1pPr>
          </a:lstStyle>
          <a:p>
            <a:fld id="{77880EBC-1F4F-064A-BCDA-A8702FD7B152}" type="datetimeFigureOut">
              <a:rPr kumimoji="1" lang="zh-CN" altLang="en-US" smtClean="0"/>
              <a:t>2022/5/17</a:t>
            </a:fld>
            <a:endParaRPr kumimoji="1" lang="zh-CN" altLang="en-US"/>
          </a:p>
        </p:txBody>
      </p:sp>
      <p:sp>
        <p:nvSpPr>
          <p:cNvPr id="5" name="Footer Placeholder 4"/>
          <p:cNvSpPr>
            <a:spLocks noGrp="1"/>
          </p:cNvSpPr>
          <p:nvPr>
            <p:ph type="ftr" sz="quarter" idx="3"/>
          </p:nvPr>
        </p:nvSpPr>
        <p:spPr>
          <a:xfrm>
            <a:off x="3028950" y="4805519"/>
            <a:ext cx="3086100" cy="27604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805519"/>
            <a:ext cx="2057400" cy="276041"/>
          </a:xfrm>
          <a:prstGeom prst="rect">
            <a:avLst/>
          </a:prstGeom>
        </p:spPr>
        <p:txBody>
          <a:bodyPr vert="horz" lIns="91440" tIns="45720" rIns="91440" bIns="45720" rtlCol="0" anchor="ctr"/>
          <a:lstStyle>
            <a:lvl1pPr algn="r">
              <a:defRPr sz="900">
                <a:solidFill>
                  <a:schemeClr val="tx1">
                    <a:tint val="75000"/>
                  </a:schemeClr>
                </a:solidFill>
              </a:defRPr>
            </a:lvl1pPr>
          </a:lstStyle>
          <a:p>
            <a:fld id="{C6AF141A-EAFD-9144-B9F1-78E320CF3BD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PingFang SC" panose="020B0400000000000000" pitchFamily="34" charset="-122"/>
          <a:ea typeface="PingFang SC" panose="020B0400000000000000"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PingFang SC" panose="020B0400000000000000" pitchFamily="34" charset="-122"/>
          <a:ea typeface="PingFang SC" panose="020B0400000000000000"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PingFang SC" panose="020B0400000000000000" pitchFamily="34" charset="-122"/>
          <a:ea typeface="PingFang SC" panose="020B0400000000000000"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PingFang SC" panose="020B0400000000000000" pitchFamily="34" charset="-122"/>
          <a:ea typeface="PingFang SC" panose="020B0400000000000000"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PingFang SC" panose="020B0400000000000000" pitchFamily="34" charset="-122"/>
          <a:ea typeface="PingFang SC" panose="020B0400000000000000"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PingFang SC" panose="020B0400000000000000" pitchFamily="34" charset="-122"/>
          <a:ea typeface="PingFang SC" panose="020B0400000000000000"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8464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0" y="72000"/>
            <a:ext cx="1338221" cy="432000"/>
          </a:xfrm>
          <a:prstGeom prst="rect">
            <a:avLst/>
          </a:prstGeom>
        </p:spPr>
      </p:pic>
      <p:sp>
        <p:nvSpPr>
          <p:cNvPr id="13" name="文本框 12"/>
          <p:cNvSpPr txBox="1"/>
          <p:nvPr/>
        </p:nvSpPr>
        <p:spPr>
          <a:xfrm>
            <a:off x="0" y="1468939"/>
            <a:ext cx="9144000" cy="2246769"/>
          </a:xfrm>
          <a:prstGeom prst="rect">
            <a:avLst/>
          </a:prstGeom>
          <a:noFill/>
        </p:spPr>
        <p:txBody>
          <a:bodyPr wrap="square" rtlCol="0">
            <a:spAutoFit/>
          </a:bodyPr>
          <a:lstStyle/>
          <a:p>
            <a:pPr algn="ctr"/>
            <a:r>
              <a:rPr kumimoji="1" lang="zh-CN" altLang="en-US" sz="4000" dirty="0">
                <a:solidFill>
                  <a:srgbClr val="C76A6B"/>
                </a:solidFill>
                <a:latin typeface="PingFang SC" panose="020B0400000000000000" pitchFamily="34" charset="-122"/>
                <a:ea typeface="PingFang SC" panose="020B0400000000000000" pitchFamily="34" charset="-122"/>
                <a:cs typeface="Gotham Bold" charset="0"/>
              </a:rPr>
              <a:t>算法基础</a:t>
            </a:r>
            <a:endParaRPr kumimoji="1" lang="en-US" altLang="zh-CN" sz="4000" dirty="0">
              <a:solidFill>
                <a:srgbClr val="C76A6B"/>
              </a:solidFill>
              <a:latin typeface="PingFang SC" panose="020B0400000000000000" pitchFamily="34" charset="-122"/>
              <a:ea typeface="PingFang SC" panose="020B0400000000000000" pitchFamily="34" charset="-122"/>
              <a:cs typeface="Gotham Bold" charset="0"/>
            </a:endParaRPr>
          </a:p>
          <a:p>
            <a:pPr algn="ct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第</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14</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周：最短路径算法</a:t>
            </a:r>
            <a:endPar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endParaRPr>
          </a:p>
          <a:p>
            <a:pPr algn="ctr"/>
            <a:endParaRPr kumimoji="1" lang="en-US" altLang="zh-CN" sz="2000" dirty="0">
              <a:solidFill>
                <a:srgbClr val="A51E36"/>
              </a:solidFill>
              <a:latin typeface="PingFang SC" panose="020B0400000000000000" pitchFamily="34" charset="-122"/>
              <a:ea typeface="PingFang SC" panose="020B0400000000000000" pitchFamily="34" charset="-122"/>
              <a:cs typeface="Gotham Bold" charset="0"/>
            </a:endParaRPr>
          </a:p>
          <a:p>
            <a:pPr algn="ctr"/>
            <a:r>
              <a:rPr kumimoji="1" lang="zh-CN" altLang="en-US" sz="2000" dirty="0">
                <a:solidFill>
                  <a:srgbClr val="A51E36"/>
                </a:solidFill>
                <a:latin typeface="PingFang SC" panose="020B0400000000000000" pitchFamily="34" charset="-122"/>
                <a:ea typeface="PingFang SC" panose="020B0400000000000000" pitchFamily="34" charset="-122"/>
                <a:cs typeface="Gotham Bold" charset="0"/>
              </a:rPr>
              <a:t>王延昊 副教授</a:t>
            </a:r>
            <a:endParaRPr kumimoji="1" lang="en-US" altLang="zh-CN" sz="2000" dirty="0">
              <a:solidFill>
                <a:srgbClr val="A51E36"/>
              </a:solidFill>
              <a:latin typeface="PingFang SC" panose="020B0400000000000000" pitchFamily="34" charset="-122"/>
              <a:ea typeface="PingFang SC" panose="020B0400000000000000" pitchFamily="34" charset="-122"/>
              <a:cs typeface="Gotham Bold" charset="0"/>
            </a:endParaRPr>
          </a:p>
          <a:p>
            <a:pPr algn="ctr"/>
            <a:r>
              <a:rPr kumimoji="1" lang="en-US" altLang="zh-CN" sz="2000" dirty="0">
                <a:solidFill>
                  <a:srgbClr val="A51E36"/>
                </a:solidFill>
                <a:latin typeface="PingFang SC" panose="020B0400000000000000" pitchFamily="34" charset="-122"/>
                <a:ea typeface="PingFang SC" panose="020B0400000000000000" pitchFamily="34" charset="-122"/>
                <a:cs typeface="Gotham Bold" charset="0"/>
              </a:rPr>
              <a:t>2022.5.23</a:t>
            </a:r>
            <a:endParaRPr kumimoji="1" lang="en-US" altLang="zh-CN" sz="2800" dirty="0">
              <a:solidFill>
                <a:srgbClr val="A51E36"/>
              </a:solidFill>
              <a:latin typeface="PingFang SC" panose="020B0400000000000000" pitchFamily="34" charset="-122"/>
              <a:ea typeface="PingFang SC" panose="020B0400000000000000" pitchFamily="34" charset="-122"/>
              <a:cs typeface="Gotham Bold"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最短路径的性质（</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1</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如果</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𝑝</m:t>
                    </m:r>
                    <m:r>
                      <a:rPr lang="en-US" altLang="zh-CN" sz="20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0</m:t>
                            </m:r>
                          </m:sub>
                        </m:sSub>
                        <m:r>
                          <a:rPr lang="en-US" altLang="zh-CN" sz="2000" b="0" i="1" smtClean="0">
                            <a:latin typeface="Cambria Math" panose="02040503050406030204" pitchFamily="18" charset="0"/>
                            <a:ea typeface="兰亭黑-简 纤黑" charset="-122"/>
                            <a:cs typeface="Helvetica Neue" panose="02000503000000020004" pitchFamily="2" charset="0"/>
                          </a:rPr>
                          <m:t>,…,</m:t>
                        </m: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的一条最短路径，那么其任意子路径 </a:t>
                </a:r>
                <a14:m>
                  <m:oMath xmlns:m="http://schemas.openxmlformats.org/officeDocument/2006/math">
                    <m:sSub>
                      <m:sSubPr>
                        <m:ctrlPr>
                          <a:rPr lang="en-US" altLang="zh-CN" sz="2000" i="1" dirty="0" smtClean="0">
                            <a:latin typeface="Cambria Math" panose="02040503050406030204" pitchFamily="18" charset="0"/>
                            <a:ea typeface="兰亭黑-简 纤黑" charset="-122"/>
                            <a:cs typeface="Helvetica Neue" panose="02000503000000020004" pitchFamily="2" charset="0"/>
                          </a:rPr>
                        </m:ctrlPr>
                      </m:sSubPr>
                      <m:e>
                        <m:r>
                          <a:rPr lang="en-US" altLang="zh-CN" sz="2000" b="0" i="1" dirty="0" smtClean="0">
                            <a:latin typeface="Cambria Math" panose="02040503050406030204" pitchFamily="18" charset="0"/>
                            <a:ea typeface="兰亭黑-简 纤黑" charset="-122"/>
                            <a:cs typeface="Helvetica Neue" panose="02000503000000020004" pitchFamily="2" charset="0"/>
                          </a:rPr>
                          <m:t>𝑝</m:t>
                        </m:r>
                      </m:e>
                      <m:sub>
                        <m:r>
                          <a:rPr lang="en-US" altLang="zh-CN" sz="2000" b="0" i="1" dirty="0" smtClean="0">
                            <a:latin typeface="Cambria Math" panose="02040503050406030204" pitchFamily="18" charset="0"/>
                            <a:ea typeface="兰亭黑-简 纤黑" charset="-122"/>
                            <a:cs typeface="Helvetica Neue" panose="02000503000000020004" pitchFamily="2" charset="0"/>
                          </a:rPr>
                          <m:t>𝑖𝑗</m:t>
                        </m:r>
                      </m:sub>
                    </m:sSub>
                    <m:r>
                      <a:rPr lang="en-US" altLang="zh-CN" sz="20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𝑖</m:t>
                            </m:r>
                          </m:sub>
                        </m:sSub>
                        <m:r>
                          <a:rPr lang="en-US" altLang="zh-CN" sz="2000" b="0" i="1" smtClean="0">
                            <a:latin typeface="Cambria Math" panose="02040503050406030204" pitchFamily="18" charset="0"/>
                            <a:ea typeface="兰亭黑-简 纤黑" charset="-122"/>
                            <a:cs typeface="Helvetica Neue" panose="02000503000000020004" pitchFamily="2" charset="0"/>
                          </a:rPr>
                          <m:t>,…,</m:t>
                        </m: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𝑗</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0≤</m:t>
                    </m:r>
                    <m:r>
                      <a:rPr lang="en-US" altLang="zh-CN" sz="2000" b="0" i="1" dirty="0" smtClean="0">
                        <a:latin typeface="Cambria Math" panose="02040503050406030204" pitchFamily="18" charset="0"/>
                        <a:ea typeface="兰亭黑-简 纤黑" charset="-122"/>
                        <a:cs typeface="Helvetica Neue" panose="02000503000000020004" pitchFamily="2" charset="0"/>
                      </a:rPr>
                      <m:t>𝑖</m:t>
                    </m:r>
                    <m:r>
                      <a:rPr lang="en-US" altLang="zh-CN" sz="2000" b="0" i="1" dirty="0" smtClean="0">
                        <a:latin typeface="Cambria Math" panose="02040503050406030204" pitchFamily="18" charset="0"/>
                        <a:ea typeface="兰亭黑-简 纤黑" charset="-122"/>
                        <a:cs typeface="Helvetica Neue" panose="02000503000000020004" pitchFamily="2" charset="0"/>
                      </a:rPr>
                      <m:t>&lt;</m:t>
                    </m:r>
                    <m:r>
                      <a:rPr lang="en-US" altLang="zh-CN" sz="2000" b="0" i="1" dirty="0" smtClean="0">
                        <a:latin typeface="Cambria Math" panose="02040503050406030204" pitchFamily="18" charset="0"/>
                        <a:ea typeface="兰亭黑-简 纤黑" charset="-122"/>
                        <a:cs typeface="Helvetica Neue" panose="02000503000000020004" pitchFamily="2" charset="0"/>
                      </a:rPr>
                      <m:t>𝑗</m:t>
                    </m:r>
                    <m:r>
                      <a:rPr lang="en-US" altLang="zh-CN" sz="2000" b="0" i="1" dirty="0" smtClean="0">
                        <a:latin typeface="Cambria Math" panose="02040503050406030204" pitchFamily="18" charset="0"/>
                        <a:ea typeface="兰亭黑-简 纤黑" charset="-122"/>
                        <a:cs typeface="Helvetica Neue" panose="02000503000000020004" pitchFamily="2" charset="0"/>
                      </a:rPr>
                      <m:t>≤</m:t>
                    </m:r>
                    <m:r>
                      <a:rPr lang="en-US" altLang="zh-CN" sz="2000" b="0" i="1" dirty="0" smtClean="0">
                        <a:latin typeface="Cambria Math" panose="02040503050406030204" pitchFamily="18" charset="0"/>
                        <a:ea typeface="兰亭黑-简 纤黑" charset="-122"/>
                        <a:cs typeface="Helvetica Neue" panose="02000503000000020004" pitchFamily="2" charset="0"/>
                      </a:rPr>
                      <m:t>𝑘</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𝑖</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𝑗</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证明（反证法）：</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如果 </a:t>
                </a:r>
                <a14:m>
                  <m:oMath xmlns:m="http://schemas.openxmlformats.org/officeDocument/2006/math">
                    <m:sSub>
                      <m:sSubPr>
                        <m:ctrlPr>
                          <a:rPr lang="en-US" altLang="zh-CN" sz="2000" i="1" dirty="0">
                            <a:latin typeface="Cambria Math" panose="02040503050406030204" pitchFamily="18" charset="0"/>
                            <a:ea typeface="兰亭黑-简 纤黑" charset="-122"/>
                            <a:cs typeface="Helvetica Neue" panose="02000503000000020004" pitchFamily="2" charset="0"/>
                          </a:rPr>
                        </m:ctrlPr>
                      </m:sSubPr>
                      <m:e>
                        <m:r>
                          <a:rPr lang="en-US" altLang="zh-CN" sz="2000" b="0" i="1" dirty="0">
                            <a:latin typeface="Cambria Math" panose="02040503050406030204" pitchFamily="18" charset="0"/>
                            <a:ea typeface="兰亭黑-简 纤黑" charset="-122"/>
                            <a:cs typeface="Helvetica Neue" panose="02000503000000020004" pitchFamily="2" charset="0"/>
                          </a:rPr>
                          <m:t>𝑝</m:t>
                        </m:r>
                      </m:e>
                      <m:sub>
                        <m:r>
                          <a:rPr lang="en-US" altLang="zh-CN" sz="2000" b="0" i="1" dirty="0">
                            <a:latin typeface="Cambria Math" panose="02040503050406030204" pitchFamily="18" charset="0"/>
                            <a:ea typeface="兰亭黑-简 纤黑" charset="-122"/>
                            <a:cs typeface="Helvetica Neue" panose="02000503000000020004" pitchFamily="2" charset="0"/>
                          </a:rPr>
                          <m:t>𝑖𝑗</m:t>
                        </m:r>
                      </m:sub>
                    </m:sSub>
                  </m:oMath>
                </a14:m>
                <a:r>
                  <a:rPr lang="en-US" altLang="zh-CN"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不是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𝑖</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𝑗</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的一条最短路径，我们假设存在另一条</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𝑖</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𝑗</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的路径 </a:t>
                </a:r>
                <a14:m>
                  <m:oMath xmlns:m="http://schemas.openxmlformats.org/officeDocument/2006/math">
                    <m:sSubSup>
                      <m:sSubSupPr>
                        <m:ctrlPr>
                          <a:rPr lang="en-US" altLang="zh-CN" sz="2000" i="1" smtClean="0">
                            <a:latin typeface="Cambria Math" panose="02040503050406030204" pitchFamily="18" charset="0"/>
                            <a:ea typeface="兰亭黑-简 纤黑" charset="-122"/>
                            <a:cs typeface="Helvetica Neue" panose="02000503000000020004" pitchFamily="2" charset="0"/>
                          </a:rPr>
                        </m:ctrlPr>
                      </m:sSubSupPr>
                      <m:e>
                        <m:r>
                          <a:rPr lang="en-US" altLang="zh-CN" sz="2000" b="0" i="1">
                            <a:latin typeface="Cambria Math" panose="02040503050406030204" pitchFamily="18" charset="0"/>
                            <a:ea typeface="兰亭黑-简 纤黑" charset="-122"/>
                            <a:cs typeface="Helvetica Neue" panose="02000503000000020004" pitchFamily="2" charset="0"/>
                          </a:rPr>
                          <m:t>𝑝</m:t>
                        </m:r>
                      </m:e>
                      <m:sub>
                        <m:r>
                          <a:rPr lang="en-US" altLang="zh-CN" sz="2000" b="0" i="1" smtClean="0">
                            <a:latin typeface="Cambria Math" panose="02040503050406030204" pitchFamily="18" charset="0"/>
                            <a:ea typeface="兰亭黑-简 纤黑" charset="-122"/>
                            <a:cs typeface="Helvetica Neue" panose="02000503000000020004" pitchFamily="2" charset="0"/>
                          </a:rPr>
                          <m:t>𝑖𝑗</m:t>
                        </m:r>
                      </m:sub>
                      <m:sup>
                        <m:r>
                          <a:rPr lang="en-US" altLang="zh-CN" sz="2000" b="0" i="1">
                            <a:latin typeface="Cambria Math" panose="02040503050406030204" pitchFamily="18" charset="0"/>
                            <a:ea typeface="兰亭黑-简 纤黑" charset="-122"/>
                            <a:cs typeface="Helvetica Neue" panose="02000503000000020004" pitchFamily="2" charset="0"/>
                          </a:rPr>
                          <m:t>′</m:t>
                        </m:r>
                      </m:sup>
                    </m:sSubSup>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满足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sSubSup>
                          <m:sSubSupPr>
                            <m:ctrlPr>
                              <a:rPr lang="en-US" altLang="zh-CN" sz="2000" i="1">
                                <a:latin typeface="Cambria Math" panose="02040503050406030204" pitchFamily="18" charset="0"/>
                                <a:ea typeface="兰亭黑-简 纤黑" charset="-122"/>
                                <a:cs typeface="Helvetica Neue" panose="02000503000000020004" pitchFamily="2" charset="0"/>
                              </a:rPr>
                            </m:ctrlPr>
                          </m:sSubSupPr>
                          <m:e>
                            <m:r>
                              <a:rPr lang="en-US" altLang="zh-CN" sz="2000" b="0" i="1">
                                <a:latin typeface="Cambria Math" panose="02040503050406030204" pitchFamily="18" charset="0"/>
                                <a:ea typeface="兰亭黑-简 纤黑" charset="-122"/>
                                <a:cs typeface="Helvetica Neue" panose="02000503000000020004" pitchFamily="2" charset="0"/>
                              </a:rPr>
                              <m:t>𝑝</m:t>
                            </m:r>
                          </m:e>
                          <m:sub>
                            <m:r>
                              <a:rPr lang="en-US" altLang="zh-CN" sz="2000" b="0" i="1">
                                <a:latin typeface="Cambria Math" panose="02040503050406030204" pitchFamily="18" charset="0"/>
                                <a:ea typeface="兰亭黑-简 纤黑" charset="-122"/>
                                <a:cs typeface="Helvetica Neue" panose="02000503000000020004" pitchFamily="2" charset="0"/>
                              </a:rPr>
                              <m:t>𝑖𝑗</m:t>
                            </m:r>
                          </m:sub>
                          <m:sup>
                            <m:r>
                              <a:rPr lang="en-US" altLang="zh-CN" sz="2000" b="0" i="1">
                                <a:latin typeface="Cambria Math" panose="02040503050406030204" pitchFamily="18" charset="0"/>
                                <a:ea typeface="兰亭黑-简 纤黑" charset="-122"/>
                                <a:cs typeface="Helvetica Neue" panose="02000503000000020004" pitchFamily="2" charset="0"/>
                              </a:rPr>
                              <m:t>′</m:t>
                            </m:r>
                          </m:sup>
                        </m:sSubSup>
                      </m:e>
                    </m:d>
                    <m:r>
                      <a:rPr lang="en-US" altLang="zh-CN" sz="2000" b="0" i="1" smtClean="0">
                        <a:latin typeface="Cambria Math" panose="02040503050406030204" pitchFamily="18" charset="0"/>
                        <a:ea typeface="兰亭黑-简 纤黑" charset="-122"/>
                        <a:cs typeface="Helvetica Neue" panose="02000503000000020004" pitchFamily="2" charset="0"/>
                      </a:rPr>
                      <m:t>&lt;</m:t>
                    </m:r>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2000" i="1" dirty="0">
                                <a:latin typeface="Cambria Math" panose="02040503050406030204" pitchFamily="18" charset="0"/>
                                <a:ea typeface="兰亭黑-简 纤黑" charset="-122"/>
                                <a:cs typeface="Helvetica Neue" panose="02000503000000020004" pitchFamily="2" charset="0"/>
                              </a:rPr>
                            </m:ctrlPr>
                          </m:sSubPr>
                          <m:e>
                            <m:r>
                              <a:rPr lang="en-US" altLang="zh-CN" sz="2000" b="0" i="1" dirty="0">
                                <a:latin typeface="Cambria Math" panose="02040503050406030204" pitchFamily="18" charset="0"/>
                                <a:ea typeface="兰亭黑-简 纤黑" charset="-122"/>
                                <a:cs typeface="Helvetica Neue" panose="02000503000000020004" pitchFamily="2" charset="0"/>
                              </a:rPr>
                              <m:t>𝑝</m:t>
                            </m:r>
                          </m:e>
                          <m:sub>
                            <m:r>
                              <a:rPr lang="en-US" altLang="zh-CN" sz="2000" b="0" i="1" dirty="0">
                                <a:latin typeface="Cambria Math" panose="02040503050406030204" pitchFamily="18" charset="0"/>
                                <a:ea typeface="兰亭黑-简 纤黑" charset="-122"/>
                                <a:cs typeface="Helvetica Neue" panose="02000503000000020004" pitchFamily="2" charset="0"/>
                              </a:rPr>
                              <m:t>𝑖𝑗</m:t>
                            </m:r>
                          </m:sub>
                        </m:sSub>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。由此，我们可以构造一条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的新路径 </a:t>
                </a:r>
                <a14:m>
                  <m:oMath xmlns:m="http://schemas.openxmlformats.org/officeDocument/2006/math">
                    <m:sSup>
                      <m:sSupPr>
                        <m:ctrlPr>
                          <a:rPr lang="en-US" altLang="zh-CN" sz="2000" i="1" smtClean="0">
                            <a:latin typeface="Cambria Math" panose="02040503050406030204" pitchFamily="18" charset="0"/>
                            <a:ea typeface="兰亭黑-简 纤黑" charset="-122"/>
                            <a:cs typeface="Helvetica Neue" panose="02000503000000020004" pitchFamily="2" charset="0"/>
                          </a:rPr>
                        </m:ctrlPr>
                      </m:sSupPr>
                      <m:e>
                        <m:r>
                          <a:rPr lang="en-US" altLang="zh-CN" sz="2000" b="0" i="1" smtClean="0">
                            <a:latin typeface="Cambria Math" panose="02040503050406030204" pitchFamily="18" charset="0"/>
                            <a:ea typeface="兰亭黑-简 纤黑" charset="-122"/>
                            <a:cs typeface="Helvetica Neue" panose="02000503000000020004" pitchFamily="2" charset="0"/>
                          </a:rPr>
                          <m:t>𝑝</m:t>
                        </m:r>
                      </m:e>
                      <m:sup>
                        <m:r>
                          <a:rPr lang="en-US" altLang="zh-CN" sz="2000" b="0" i="1" smtClean="0">
                            <a:latin typeface="Cambria Math" panose="02040503050406030204" pitchFamily="18" charset="0"/>
                            <a:ea typeface="兰亭黑-简 纤黑" charset="-122"/>
                            <a:cs typeface="Helvetica Neue" panose="02000503000000020004" pitchFamily="2" charset="0"/>
                          </a:rPr>
                          <m:t>′</m:t>
                        </m:r>
                      </m:sup>
                    </m:sSup>
                    <m:r>
                      <a:rPr lang="en-US" altLang="zh-CN" sz="2000" b="0" i="1" smtClean="0">
                        <a:latin typeface="Cambria Math" panose="02040503050406030204" pitchFamily="18" charset="0"/>
                        <a:ea typeface="兰亭黑-简 纤黑" charset="-122"/>
                        <a:cs typeface="Helvetica Neue" panose="02000503000000020004" pitchFamily="2" charset="0"/>
                      </a:rPr>
                      <m:t>=</m:t>
                    </m: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0</m:t>
                        </m:r>
                      </m:sub>
                    </m:sSub>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m:rPr>
                                <m:brk m:alnAt="2"/>
                              </m:rPr>
                              <a:rPr lang="en-US" altLang="zh-CN" sz="2000" b="0" i="1" smtClean="0">
                                <a:latin typeface="Cambria Math" panose="02040503050406030204" pitchFamily="18" charset="0"/>
                                <a:ea typeface="兰亭黑-简 纤黑" charset="-122"/>
                                <a:cs typeface="Helvetica Neue" panose="02000503000000020004" pitchFamily="2" charset="0"/>
                              </a:rPr>
                              <m:t>𝑝</m:t>
                            </m:r>
                          </m:e>
                          <m:sub>
                            <m:r>
                              <a:rPr lang="en-US" altLang="zh-CN" sz="2000" b="0" i="1" smtClean="0">
                                <a:latin typeface="Cambria Math" panose="02040503050406030204" pitchFamily="18" charset="0"/>
                                <a:ea typeface="兰亭黑-简 纤黑" charset="-122"/>
                                <a:cs typeface="Helvetica Neue" panose="02000503000000020004" pitchFamily="2" charset="0"/>
                              </a:rPr>
                              <m:t>0</m:t>
                            </m:r>
                            <m:r>
                              <a:rPr lang="en-US" altLang="zh-CN" sz="2000" b="0" i="1" smtClean="0">
                                <a:latin typeface="Cambria Math" panose="02040503050406030204" pitchFamily="18" charset="0"/>
                                <a:ea typeface="兰亭黑-简 纤黑" charset="-122"/>
                                <a:cs typeface="Helvetica Neue" panose="02000503000000020004" pitchFamily="2" charset="0"/>
                              </a:rPr>
                              <m:t>𝑖</m:t>
                            </m:r>
                          </m:sub>
                        </m:sSub>
                      </m:e>
                    </m:groupCh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𝑖</m:t>
                        </m:r>
                      </m:sub>
                    </m:sSub>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sSubSup>
                          <m:sSubSupPr>
                            <m:ctrlPr>
                              <a:rPr lang="en-US" altLang="zh-CN" sz="2000" i="1">
                                <a:latin typeface="Cambria Math" panose="02040503050406030204" pitchFamily="18" charset="0"/>
                                <a:ea typeface="兰亭黑-简 纤黑" charset="-122"/>
                                <a:cs typeface="Helvetica Neue" panose="02000503000000020004" pitchFamily="2" charset="0"/>
                              </a:rPr>
                            </m:ctrlPr>
                          </m:sSubSupPr>
                          <m:e>
                            <m:r>
                              <a:rPr lang="en-US" altLang="zh-CN" sz="2000" b="0" i="1">
                                <a:latin typeface="Cambria Math" panose="02040503050406030204" pitchFamily="18" charset="0"/>
                                <a:ea typeface="兰亭黑-简 纤黑" charset="-122"/>
                                <a:cs typeface="Helvetica Neue" panose="02000503000000020004" pitchFamily="2" charset="0"/>
                              </a:rPr>
                              <m:t>𝑝</m:t>
                            </m:r>
                          </m:e>
                          <m:sub>
                            <m:r>
                              <a:rPr lang="en-US" altLang="zh-CN" sz="2000" b="0" i="1">
                                <a:latin typeface="Cambria Math" panose="02040503050406030204" pitchFamily="18" charset="0"/>
                                <a:ea typeface="兰亭黑-简 纤黑" charset="-122"/>
                                <a:cs typeface="Helvetica Neue" panose="02000503000000020004" pitchFamily="2" charset="0"/>
                              </a:rPr>
                              <m:t>𝑖𝑗</m:t>
                            </m:r>
                          </m:sub>
                          <m:sup>
                            <m:r>
                              <a:rPr lang="en-US" altLang="zh-CN" sz="2000" b="0" i="1">
                                <a:latin typeface="Cambria Math" panose="02040503050406030204" pitchFamily="18" charset="0"/>
                                <a:ea typeface="兰亭黑-简 纤黑" charset="-122"/>
                                <a:cs typeface="Helvetica Neue" panose="02000503000000020004" pitchFamily="2" charset="0"/>
                              </a:rPr>
                              <m:t>′</m:t>
                            </m:r>
                          </m:sup>
                        </m:sSubSup>
                      </m:e>
                    </m:groupCh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𝑗</m:t>
                        </m:r>
                      </m:sub>
                    </m:sSub>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m:rPr>
                                <m:brk m:alnAt="2"/>
                              </m:rPr>
                              <a:rPr lang="en-US" altLang="zh-CN" sz="2000" b="0" i="1" smtClean="0">
                                <a:latin typeface="Cambria Math" panose="02040503050406030204" pitchFamily="18" charset="0"/>
                                <a:ea typeface="兰亭黑-简 纤黑" charset="-122"/>
                                <a:cs typeface="Helvetica Neue" panose="02000503000000020004" pitchFamily="2" charset="0"/>
                              </a:rPr>
                              <m:t>𝑝</m:t>
                            </m:r>
                          </m:e>
                          <m:sub>
                            <m:r>
                              <a:rPr lang="en-US" altLang="zh-CN" sz="2000" b="0" i="1" smtClean="0">
                                <a:latin typeface="Cambria Math" panose="02040503050406030204" pitchFamily="18" charset="0"/>
                                <a:ea typeface="兰亭黑-简 纤黑" charset="-122"/>
                                <a:cs typeface="Helvetica Neue" panose="02000503000000020004" pitchFamily="2" charset="0"/>
                              </a:rPr>
                              <m:t>𝑗𝑘</m:t>
                            </m:r>
                          </m:sub>
                        </m:sSub>
                      </m:e>
                    </m:groupChr>
                    <m:sSub>
                      <m:sSubPr>
                        <m:ctrlPr>
                          <a:rPr lang="en-US" altLang="zh-CN" sz="2000" i="1" smtClean="0">
                            <a:latin typeface="Cambria Math" panose="02040503050406030204" pitchFamily="18" charset="0"/>
                            <a:ea typeface="兰亭黑-简 纤黑" charset="-122"/>
                            <a:cs typeface="Helvetica Neue" panose="02000503000000020004" pitchFamily="2" charset="0"/>
                          </a:rPr>
                        </m:ctrlPr>
                      </m:sSubPr>
                      <m:e>
                        <m:r>
                          <a:rPr lang="en-US" altLang="zh-CN" sz="2000" b="0" i="1" smtClean="0">
                            <a:latin typeface="Cambria Math" panose="02040503050406030204" pitchFamily="18" charset="0"/>
                            <a:ea typeface="兰亭黑-简 纤黑" charset="-122"/>
                            <a:cs typeface="Helvetica Neue" panose="02000503000000020004" pitchFamily="2" charset="0"/>
                          </a:rPr>
                          <m:t>𝑣</m:t>
                        </m:r>
                      </m:e>
                      <m:sub>
                        <m:r>
                          <a:rPr lang="en-US" altLang="zh-CN" sz="2000" b="0" i="1" smtClean="0">
                            <a:latin typeface="Cambria Math" panose="02040503050406030204" pitchFamily="18" charset="0"/>
                            <a:ea typeface="兰亭黑-简 纤黑" charset="-122"/>
                            <a:cs typeface="Helvetica Neue" panose="02000503000000020004" pitchFamily="2" charset="0"/>
                          </a:rPr>
                          <m:t>𝑘</m:t>
                        </m:r>
                      </m:sub>
                    </m:sSub>
                  </m:oMath>
                </a14:m>
                <a:r>
                  <a:rPr lang="en-US" altLang="zh-CN"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使得</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sSup>
                          <m:sSupPr>
                            <m:ctrlPr>
                              <a:rPr lang="en-US" altLang="zh-CN" sz="2000" i="1" smtClean="0">
                                <a:latin typeface="Cambria Math" panose="02040503050406030204" pitchFamily="18" charset="0"/>
                                <a:ea typeface="兰亭黑-简 纤黑" charset="-122"/>
                                <a:cs typeface="Helvetica Neue" panose="02000503000000020004" pitchFamily="2" charset="0"/>
                              </a:rPr>
                            </m:ctrlPr>
                          </m:sSupPr>
                          <m:e>
                            <m:r>
                              <a:rPr lang="en-US" altLang="zh-CN" sz="2000" b="0" i="1" smtClean="0">
                                <a:latin typeface="Cambria Math" panose="02040503050406030204" pitchFamily="18" charset="0"/>
                                <a:ea typeface="兰亭黑-简 纤黑" charset="-122"/>
                                <a:cs typeface="Helvetica Neue" panose="02000503000000020004" pitchFamily="2" charset="0"/>
                              </a:rPr>
                              <m:t>𝑝</m:t>
                            </m:r>
                          </m:e>
                          <m:sup>
                            <m:r>
                              <a:rPr lang="en-US" altLang="zh-CN" sz="2000" b="0" i="1" smtClean="0">
                                <a:latin typeface="Cambria Math" panose="02040503050406030204" pitchFamily="18" charset="0"/>
                                <a:ea typeface="兰亭黑-简 纤黑" charset="-122"/>
                                <a:cs typeface="Helvetica Neue" panose="02000503000000020004" pitchFamily="2" charset="0"/>
                              </a:rPr>
                              <m:t>′</m:t>
                            </m:r>
                          </m:sup>
                        </m:sSup>
                      </m:e>
                    </m:d>
                    <m:r>
                      <a:rPr lang="en-US" altLang="zh-CN" sz="2000" b="0" i="1" smtClean="0">
                        <a:latin typeface="Cambria Math" panose="02040503050406030204" pitchFamily="18" charset="0"/>
                        <a:ea typeface="兰亭黑-简 纤黑" charset="-122"/>
                        <a:cs typeface="Helvetica Neue" panose="02000503000000020004" pitchFamily="2" charset="0"/>
                      </a:rPr>
                      <m:t>&lt;</m:t>
                    </m:r>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𝑝</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，与 </a:t>
                </a:r>
                <a14:m>
                  <m:oMath xmlns:m="http://schemas.openxmlformats.org/officeDocument/2006/math">
                    <m:r>
                      <a:rPr lang="en-US" altLang="zh-CN" sz="2000" b="0" i="1">
                        <a:latin typeface="Cambria Math" panose="02040503050406030204" pitchFamily="18" charset="0"/>
                        <a:ea typeface="兰亭黑-简 纤黑" charset="-122"/>
                        <a:cs typeface="Helvetica Neue" panose="02000503000000020004" pitchFamily="2" charset="0"/>
                      </a:rPr>
                      <m:t>𝑝</m:t>
                    </m:r>
                    <m:r>
                      <a:rPr lang="en-US" altLang="zh-CN" sz="2000" b="0" i="1">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a:latin typeface="Cambria Math" panose="02040503050406030204" pitchFamily="18" charset="0"/>
                            <a:ea typeface="兰亭黑-简 纤黑" charset="-122"/>
                            <a:cs typeface="Helvetica Neue" panose="02000503000000020004" pitchFamily="2" charset="0"/>
                          </a:rPr>
                        </m:ctrlPr>
                      </m:dPr>
                      <m:e>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r>
                          <a:rPr lang="en-US" altLang="zh-CN" sz="2000" b="0" i="1">
                            <a:latin typeface="Cambria Math" panose="02040503050406030204" pitchFamily="18" charset="0"/>
                            <a:ea typeface="兰亭黑-简 纤黑" charset="-122"/>
                            <a:cs typeface="Helvetica Neue" panose="02000503000000020004" pitchFamily="2" charset="0"/>
                          </a:rPr>
                          <m:t>,…,</m:t>
                        </m:r>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是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0</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2000" i="1">
                            <a:latin typeface="Cambria Math" panose="02040503050406030204" pitchFamily="18" charset="0"/>
                            <a:ea typeface="兰亭黑-简 纤黑" charset="-122"/>
                            <a:cs typeface="Helvetica Neue" panose="02000503000000020004" pitchFamily="2" charset="0"/>
                          </a:rPr>
                        </m:ctrlPr>
                      </m:sSubPr>
                      <m:e>
                        <m:r>
                          <a:rPr lang="en-US" altLang="zh-CN" sz="2000" b="0" i="1">
                            <a:latin typeface="Cambria Math" panose="02040503050406030204" pitchFamily="18" charset="0"/>
                            <a:ea typeface="兰亭黑-简 纤黑" charset="-122"/>
                            <a:cs typeface="Helvetica Neue" panose="02000503000000020004" pitchFamily="2" charset="0"/>
                          </a:rPr>
                          <m:t>𝑣</m:t>
                        </m:r>
                      </m:e>
                      <m:sub>
                        <m:r>
                          <a:rPr lang="en-US" altLang="zh-CN" sz="2000" b="0" i="1">
                            <a:latin typeface="Cambria Math" panose="02040503050406030204" pitchFamily="18" charset="0"/>
                            <a:ea typeface="兰亭黑-简 纤黑" charset="-122"/>
                            <a:cs typeface="Helvetica Neue" panose="02000503000000020004" pitchFamily="2" charset="0"/>
                          </a:rPr>
                          <m:t>𝑘</m:t>
                        </m:r>
                      </m:sub>
                    </m:sSub>
                  </m:oMath>
                </a14:m>
                <a:r>
                  <a:rPr lang="zh-CN" altLang="en-US" sz="20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的一条最短路径这一事实相矛盾。</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710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最短路径的性质（</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2</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（假设存在</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负权重</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）如果图中有负权重的环路，则从某顶点出发至通过该环路中的顶点可达的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任意顶点</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的最短路径权重为负无穷。</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例如下图中顶点 </a:t>
                </a: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𝑠</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𝑒</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𝑓</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𝑔</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的情形</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161"/>
                </a:stretch>
              </a:blipFill>
            </p:spPr>
            <p:txBody>
              <a:bodyPr/>
              <a:lstStyle/>
              <a:p>
                <a:r>
                  <a:rPr lang="zh-CN" altLang="en-US">
                    <a:noFill/>
                  </a:rPr>
                  <a:t> </a:t>
                </a:r>
              </a:p>
            </p:txBody>
          </p:sp>
        </mc:Fallback>
      </mc:AlternateContent>
      <p:pic>
        <p:nvPicPr>
          <p:cNvPr id="5" name="Picture 4" descr="A picture containing watch, different&#10;&#10;Description automatically generated">
            <a:extLst>
              <a:ext uri="{FF2B5EF4-FFF2-40B4-BE49-F238E27FC236}">
                <a16:creationId xmlns:a16="http://schemas.microsoft.com/office/drawing/2014/main" id="{0A6D0F66-7A87-AEFA-BC6D-2C70F871E68E}"/>
              </a:ext>
            </a:extLst>
          </p:cNvPr>
          <p:cNvPicPr>
            <a:picLocks noChangeAspect="1"/>
          </p:cNvPicPr>
          <p:nvPr/>
        </p:nvPicPr>
        <p:blipFill>
          <a:blip r:embed="rId3"/>
          <a:stretch>
            <a:fillRect/>
          </a:stretch>
        </p:blipFill>
        <p:spPr>
          <a:xfrm>
            <a:off x="2800116" y="2737618"/>
            <a:ext cx="3543768" cy="2340000"/>
          </a:xfrm>
          <a:prstGeom prst="rect">
            <a:avLst/>
          </a:prstGeom>
        </p:spPr>
      </p:pic>
      <p:sp>
        <p:nvSpPr>
          <p:cNvPr id="4" name="Oval 3">
            <a:extLst>
              <a:ext uri="{FF2B5EF4-FFF2-40B4-BE49-F238E27FC236}">
                <a16:creationId xmlns:a16="http://schemas.microsoft.com/office/drawing/2014/main" id="{8D25A53F-51DE-21DD-2B14-18AF8C32D974}"/>
              </a:ext>
            </a:extLst>
          </p:cNvPr>
          <p:cNvSpPr/>
          <p:nvPr/>
        </p:nvSpPr>
        <p:spPr>
          <a:xfrm>
            <a:off x="3561159" y="4294371"/>
            <a:ext cx="2021681" cy="7832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Straight Arrow Connector 6">
            <a:extLst>
              <a:ext uri="{FF2B5EF4-FFF2-40B4-BE49-F238E27FC236}">
                <a16:creationId xmlns:a16="http://schemas.microsoft.com/office/drawing/2014/main" id="{6D5B3674-C580-6047-FAE3-8291A2DBC5F1}"/>
              </a:ext>
            </a:extLst>
          </p:cNvPr>
          <p:cNvCxnSpPr/>
          <p:nvPr/>
        </p:nvCxnSpPr>
        <p:spPr>
          <a:xfrm flipV="1">
            <a:off x="4079081" y="4043363"/>
            <a:ext cx="0" cy="5286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0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最短路径的性质（</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3</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假设排除存在负权重环路的情形，则任意两顶点间的最短路径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必不包含</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任何环路。</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CN" sz="1800" b="1" dirty="0">
                    <a:latin typeface="PingFang SC" panose="020B0400000000000000" pitchFamily="34" charset="-122"/>
                    <a:ea typeface="PingFang SC" panose="020B0400000000000000" pitchFamily="34" charset="-122"/>
                    <a:cs typeface="Helvetica Neue" panose="02000503000000020004" pitchFamily="2" charset="0"/>
                  </a:rPr>
                  <a:t>正权重</a:t>
                </a:r>
                <a:r>
                  <a:rPr lang="zh-CN" altLang="en-US" sz="1800" b="1" dirty="0">
                    <a:latin typeface="PingFang SC" panose="020B0400000000000000" pitchFamily="34" charset="-122"/>
                    <a:ea typeface="PingFang SC" panose="020B0400000000000000" pitchFamily="34" charset="-122"/>
                    <a:cs typeface="Helvetica Neue" panose="02000503000000020004" pitchFamily="2" charset="0"/>
                  </a:rPr>
                  <a:t>环路：</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（反证法）</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设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𝑝</m:t>
                    </m:r>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a:latin typeface="Cambria Math" panose="02040503050406030204" pitchFamily="18" charset="0"/>
                            <a:ea typeface="兰亭黑-简 纤黑" charset="-122"/>
                            <a:cs typeface="Helvetica Neue" panose="02000503000000020004" pitchFamily="2" charset="0"/>
                          </a:rPr>
                        </m:ctrlPr>
                      </m:dPr>
                      <m:e>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为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的一条最短路径，如果该路径中存在环路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𝑐</m:t>
                    </m:r>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𝑖</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𝑗</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i="1" dirty="0" smtClean="0">
                            <a:latin typeface="Cambria Math" panose="02040503050406030204" pitchFamily="18" charset="0"/>
                            <a:ea typeface="兰亭黑-简 纤黑" charset="-122"/>
                            <a:cs typeface="Helvetica Neue" panose="02000503000000020004" pitchFamily="2" charset="0"/>
                          </a:rPr>
                        </m:ctrlPr>
                      </m:sSubPr>
                      <m:e>
                        <m:r>
                          <a:rPr lang="en-US" altLang="zh-CN" sz="1800" b="0" i="1" dirty="0" smtClean="0">
                            <a:latin typeface="Cambria Math" panose="02040503050406030204" pitchFamily="18" charset="0"/>
                            <a:ea typeface="兰亭黑-简 纤黑" charset="-122"/>
                            <a:cs typeface="Helvetica Neue" panose="02000503000000020004" pitchFamily="2" charset="0"/>
                          </a:rPr>
                          <m:t>𝑣</m:t>
                        </m:r>
                      </m:e>
                      <m:sub>
                        <m:r>
                          <a:rPr lang="en-US" altLang="zh-CN" sz="1800" b="0" i="1" dirty="0" smtClean="0">
                            <a:latin typeface="Cambria Math" panose="02040503050406030204" pitchFamily="18" charset="0"/>
                            <a:ea typeface="兰亭黑-简 纤黑" charset="-122"/>
                            <a:cs typeface="Helvetica Neue" panose="02000503000000020004" pitchFamily="2" charset="0"/>
                          </a:rPr>
                          <m:t>𝑖</m:t>
                        </m:r>
                      </m:sub>
                    </m:sSub>
                    <m:r>
                      <a:rPr lang="en-US" altLang="zh-CN" sz="1800" b="0" i="1" dirty="0" smtClean="0">
                        <a:latin typeface="Cambria Math" panose="02040503050406030204" pitchFamily="18" charset="0"/>
                        <a:ea typeface="兰亭黑-简 纤黑" charset="-122"/>
                        <a:cs typeface="Helvetica Neue" panose="02000503000000020004" pitchFamily="2" charset="0"/>
                      </a:rPr>
                      <m:t>=</m:t>
                    </m:r>
                    <m:sSub>
                      <m:sSubPr>
                        <m:ctrlPr>
                          <a:rPr lang="en-US" altLang="zh-CN" sz="1800" i="1" dirty="0" smtClean="0">
                            <a:latin typeface="Cambria Math" panose="02040503050406030204" pitchFamily="18" charset="0"/>
                            <a:ea typeface="兰亭黑-简 纤黑" charset="-122"/>
                            <a:cs typeface="Helvetica Neue" panose="02000503000000020004" pitchFamily="2" charset="0"/>
                          </a:rPr>
                        </m:ctrlPr>
                      </m:sSubPr>
                      <m:e>
                        <m:r>
                          <a:rPr lang="en-US" altLang="zh-CN" sz="1800" b="0" i="1" dirty="0" smtClean="0">
                            <a:latin typeface="Cambria Math" panose="02040503050406030204" pitchFamily="18" charset="0"/>
                            <a:ea typeface="兰亭黑-简 纤黑" charset="-122"/>
                            <a:cs typeface="Helvetica Neue" panose="02000503000000020004" pitchFamily="2" charset="0"/>
                          </a:rPr>
                          <m:t>𝑣</m:t>
                        </m:r>
                      </m:e>
                      <m:sub>
                        <m:r>
                          <a:rPr lang="en-US" altLang="zh-CN" sz="1800" b="0" i="1" dirty="0" smtClean="0">
                            <a:latin typeface="Cambria Math" panose="02040503050406030204" pitchFamily="18" charset="0"/>
                            <a:ea typeface="兰亭黑-简 纤黑" charset="-122"/>
                            <a:cs typeface="Helvetica Neue" panose="02000503000000020004" pitchFamily="2" charset="0"/>
                          </a:rPr>
                          <m:t>𝑗</m:t>
                        </m:r>
                      </m:sub>
                    </m:sSub>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且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𝑐</m:t>
                        </m:r>
                      </m:e>
                    </m:d>
                    <m:r>
                      <a:rPr lang="en-US" altLang="zh-CN" sz="1800" b="0" i="1" smtClean="0">
                        <a:latin typeface="Cambria Math" panose="02040503050406030204" pitchFamily="18" charset="0"/>
                        <a:ea typeface="兰亭黑-简 纤黑" charset="-122"/>
                        <a:cs typeface="Helvetica Neue" panose="02000503000000020004" pitchFamily="2" charset="0"/>
                      </a:rPr>
                      <m:t>&gt;0</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，那么将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𝑐</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从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𝑝</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中去除得到的新路径 </a:t>
                </a:r>
                <a14:m>
                  <m:oMath xmlns:m="http://schemas.openxmlformats.org/officeDocument/2006/math">
                    <m:sSup>
                      <m:sSupPr>
                        <m:ctrlPr>
                          <a:rPr lang="en-US" altLang="zh-CN" sz="1800" i="1" smtClean="0">
                            <a:latin typeface="Cambria Math" panose="02040503050406030204" pitchFamily="18" charset="0"/>
                            <a:ea typeface="兰亭黑-简 纤黑" charset="-122"/>
                            <a:cs typeface="Helvetica Neue" panose="02000503000000020004" pitchFamily="2" charset="0"/>
                          </a:rPr>
                        </m:ctrlPr>
                      </m:sSupPr>
                      <m:e>
                        <m:r>
                          <a:rPr lang="en-US" altLang="zh-CN" sz="1800" b="0" i="1" smtClean="0">
                            <a:latin typeface="Cambria Math" panose="02040503050406030204" pitchFamily="18" charset="0"/>
                            <a:ea typeface="兰亭黑-简 纤黑" charset="-122"/>
                            <a:cs typeface="Helvetica Neue" panose="02000503000000020004" pitchFamily="2" charset="0"/>
                          </a:rPr>
                          <m:t>𝑝</m:t>
                        </m:r>
                      </m:e>
                      <m:sup>
                        <m:r>
                          <a:rPr lang="en-US" altLang="zh-CN" sz="1800" b="0" i="1" smtClean="0">
                            <a:latin typeface="Cambria Math" panose="02040503050406030204" pitchFamily="18" charset="0"/>
                            <a:ea typeface="兰亭黑-简 纤黑" charset="-122"/>
                            <a:cs typeface="Helvetica Neue" panose="02000503000000020004" pitchFamily="2" charset="0"/>
                          </a:rPr>
                          <m:t>′</m:t>
                        </m:r>
                      </m:sup>
                    </m:sSup>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𝑖</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𝑗</m:t>
                            </m:r>
                            <m:r>
                              <a:rPr lang="en-US" altLang="zh-CN" sz="1800" b="0" i="1" smtClean="0">
                                <a:latin typeface="Cambria Math" panose="02040503050406030204" pitchFamily="18" charset="0"/>
                                <a:ea typeface="兰亭黑-简 纤黑" charset="-122"/>
                                <a:cs typeface="Helvetica Neue" panose="02000503000000020004" pitchFamily="2" charset="0"/>
                              </a:rPr>
                              <m:t>+1</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也是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的一条路径且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p>
                          <m:sSupPr>
                            <m:ctrlPr>
                              <a:rPr lang="en-US" altLang="zh-CN" sz="1800" i="1" smtClean="0">
                                <a:latin typeface="Cambria Math" panose="02040503050406030204" pitchFamily="18" charset="0"/>
                                <a:ea typeface="兰亭黑-简 纤黑" charset="-122"/>
                                <a:cs typeface="Helvetica Neue" panose="02000503000000020004" pitchFamily="2" charset="0"/>
                              </a:rPr>
                            </m:ctrlPr>
                          </m:sSupPr>
                          <m:e>
                            <m:r>
                              <a:rPr lang="en-US" altLang="zh-CN" sz="1800" b="0" i="1" smtClean="0">
                                <a:latin typeface="Cambria Math" panose="02040503050406030204" pitchFamily="18" charset="0"/>
                                <a:ea typeface="兰亭黑-简 纤黑" charset="-122"/>
                                <a:cs typeface="Helvetica Neue" panose="02000503000000020004" pitchFamily="2" charset="0"/>
                              </a:rPr>
                              <m:t>𝑝</m:t>
                            </m:r>
                          </m:e>
                          <m:sup>
                            <m:r>
                              <a:rPr lang="en-US" altLang="zh-CN" sz="1800" b="0" i="1" smtClean="0">
                                <a:latin typeface="Cambria Math" panose="02040503050406030204" pitchFamily="18" charset="0"/>
                                <a:ea typeface="兰亭黑-简 纤黑" charset="-122"/>
                                <a:cs typeface="Helvetica Neue" panose="02000503000000020004" pitchFamily="2" charset="0"/>
                              </a:rPr>
                              <m:t>′</m:t>
                            </m:r>
                          </m:sup>
                        </m:sSup>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𝑝</m:t>
                        </m:r>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𝑐</m:t>
                        </m:r>
                      </m:e>
                    </m:d>
                    <m:r>
                      <a:rPr lang="en-US" altLang="zh-CN" sz="1800" b="0" i="1" smtClean="0">
                        <a:latin typeface="Cambria Math" panose="02040503050406030204" pitchFamily="18" charset="0"/>
                        <a:ea typeface="兰亭黑-简 纤黑" charset="-122"/>
                        <a:cs typeface="Helvetica Neue" panose="02000503000000020004" pitchFamily="2" charset="0"/>
                      </a:rPr>
                      <m:t>&lt;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𝑝</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，与</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𝑝</m:t>
                    </m:r>
                    <m:r>
                      <a:rPr lang="en-US" altLang="zh-CN" sz="1800" b="0" i="0" smtClean="0">
                        <a:latin typeface="Cambria Math" panose="02040503050406030204" pitchFamily="18" charset="0"/>
                        <a:ea typeface="兰亭黑-简 纤黑" charset="-122"/>
                        <a:cs typeface="Helvetica Neue" panose="02000503000000020004" pitchFamily="2" charset="0"/>
                      </a:rPr>
                      <m:t> </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为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0</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到 </a:t>
                </a: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𝑣</m:t>
                        </m:r>
                      </m:e>
                      <m:sub>
                        <m:r>
                          <a:rPr lang="en-US" altLang="zh-CN" sz="1800" b="0" i="1" smtClean="0">
                            <a:latin typeface="Cambria Math" panose="02040503050406030204" pitchFamily="18" charset="0"/>
                            <a:ea typeface="兰亭黑-简 纤黑" charset="-122"/>
                            <a:cs typeface="Helvetica Neue" panose="02000503000000020004" pitchFamily="2" charset="0"/>
                          </a:rPr>
                          <m:t>𝑘</m:t>
                        </m:r>
                      </m:sub>
                    </m:sSub>
                  </m:oMath>
                </a14:m>
                <a:r>
                  <a:rPr lang="zh-CN" altLang="en-US"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的一条最短路径相矛盾。</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en-US" altLang="zh-CN" sz="1800" b="1" dirty="0">
                    <a:latin typeface="PingFang SC" panose="020B0400000000000000" pitchFamily="34" charset="-122"/>
                    <a:ea typeface="PingFang SC" panose="020B0400000000000000" pitchFamily="34" charset="-122"/>
                    <a:cs typeface="Helvetica Neue" panose="02000503000000020004" pitchFamily="2" charset="0"/>
                  </a:rPr>
                  <a:t>0</a:t>
                </a:r>
                <a:r>
                  <a:rPr lang="zh-CN" altLang="en-US" sz="1800" b="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b="1" dirty="0">
                    <a:latin typeface="PingFang SC" panose="020B0400000000000000" pitchFamily="34" charset="-122"/>
                    <a:ea typeface="PingFang SC" panose="020B0400000000000000" pitchFamily="34" charset="-122"/>
                    <a:cs typeface="Helvetica Neue" panose="02000503000000020004" pitchFamily="2" charset="0"/>
                  </a:rPr>
                  <a:t>权重</a:t>
                </a:r>
                <a:r>
                  <a:rPr lang="zh-CN" altLang="en-US" sz="1800" b="1" dirty="0">
                    <a:latin typeface="PingFang SC" panose="020B0400000000000000" pitchFamily="34" charset="-122"/>
                    <a:ea typeface="PingFang SC" panose="020B0400000000000000" pitchFamily="34" charset="-122"/>
                    <a:cs typeface="Helvetica Neue" panose="02000503000000020004" pitchFamily="2" charset="0"/>
                  </a:rPr>
                  <a:t>环路：</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将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0</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权重</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环路</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去除后</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，路径的权重保持不变，因此去除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0</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权重</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环路对最短路径的权重将不产生任何影响</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接下来，我们将只考虑最短路径为简单路径即不包含任何重复顶点的路径的情形。任何包含 </a:t>
                </a:r>
                <a14:m>
                  <m:oMath xmlns:m="http://schemas.openxmlformats.org/officeDocument/2006/math">
                    <m:r>
                      <a:rPr lang="en-US" altLang="zh-CN" sz="1800" b="0" i="1" dirty="0" smtClean="0">
                        <a:latin typeface="Cambria Math" panose="02040503050406030204" pitchFamily="18" charset="0"/>
                        <a:ea typeface="兰亭黑-简 纤黑" charset="-122"/>
                        <a:cs typeface="Helvetica Neue" panose="02000503000000020004" pitchFamily="2" charset="0"/>
                      </a:rPr>
                      <m:t>𝑘</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个顶点的简单路径</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必</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包含 </a:t>
                </a:r>
                <a14:m>
                  <m:oMath xmlns:m="http://schemas.openxmlformats.org/officeDocument/2006/math">
                    <m:r>
                      <a:rPr lang="en-US" altLang="zh-CN" sz="1800" b="0" i="1" dirty="0" smtClean="0">
                        <a:latin typeface="Cambria Math" panose="02040503050406030204" pitchFamily="18" charset="0"/>
                        <a:ea typeface="兰亭黑-简 纤黑" charset="-122"/>
                        <a:cs typeface="Helvetica Neue" panose="02000503000000020004" pitchFamily="2" charset="0"/>
                      </a:rPr>
                      <m:t>𝑘</m:t>
                    </m:r>
                    <m:r>
                      <a:rPr lang="en-US" altLang="zh-CN" sz="1800" b="0" i="1" dirty="0" smtClean="0">
                        <a:latin typeface="Cambria Math" panose="02040503050406030204" pitchFamily="18" charset="0"/>
                        <a:ea typeface="兰亭黑-简 纤黑"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条边。</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903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最短路径问题的基本形式</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单源最短路径问题</a:t>
                </a:r>
                <a:r>
                  <a:rPr lang="en-US" altLang="zh-CN" sz="2400" dirty="0">
                    <a:latin typeface="PingFang SC" panose="020B0400000000000000" pitchFamily="34" charset="-122"/>
                    <a:ea typeface="PingFang SC" panose="020B0400000000000000" pitchFamily="34" charset="-122"/>
                    <a:cs typeface="Helvetica Neue" panose="02000503000000020004" pitchFamily="2" charset="0"/>
                  </a:rPr>
                  <a:t> (*)</a:t>
                </a: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给定起点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，计算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到图中其余所有顶点的最短路径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Helvetica Neue" panose="02000503000000020004" pitchFamily="2" charset="0"/>
                  </a:rPr>
                  <a:t>单对</a:t>
                </a: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顶点最短路径问题</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给定起点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和终点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𝑡</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，计算从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到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𝑡</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的最短路径</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dirty="0">
                    <a:latin typeface="PingFang SC" panose="020B0400000000000000" pitchFamily="34" charset="-122"/>
                    <a:ea typeface="PingFang SC" panose="020B0400000000000000" pitchFamily="34" charset="-122"/>
                    <a:cs typeface="Helvetica Neue" panose="02000503000000020004" pitchFamily="2" charset="0"/>
                  </a:rPr>
                  <a:t>可以使用单源最短路径算法构建查询表来解决</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全部</a:t>
                </a:r>
                <a:r>
                  <a:rPr lang="zh-CN" altLang="en-CN" sz="2400" dirty="0">
                    <a:latin typeface="PingFang SC" panose="020B0400000000000000" pitchFamily="34" charset="-122"/>
                    <a:ea typeface="PingFang SC" panose="020B0400000000000000" pitchFamily="34" charset="-122"/>
                    <a:cs typeface="Helvetica Neue" panose="02000503000000020004" pitchFamily="2" charset="0"/>
                  </a:rPr>
                  <a:t>顶点</a:t>
                </a: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最短路径问题</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计算图中所有</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顶点对</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间的最短路径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dirty="0">
                    <a:latin typeface="PingFang SC" panose="020B0400000000000000" pitchFamily="34" charset="-122"/>
                    <a:ea typeface="PingFang SC" panose="020B0400000000000000" pitchFamily="34" charset="-122"/>
                    <a:cs typeface="Helvetica Neue" panose="02000503000000020004" pitchFamily="2" charset="0"/>
                  </a:rPr>
                  <a:t>简单的解决方案是对图中每个顶点执行单源最短路径算法</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更高效的解决方案：课本第</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25</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章</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540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课程内容</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最短路径</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问题</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kumimoji="1" lang="zh-CN" altLang="en-CN" sz="24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单源最短路径</a:t>
            </a:r>
            <a:r>
              <a:rPr kumimoji="1" lang="zh-CN" altLang="en-US" sz="24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算法</a:t>
            </a:r>
            <a:endParaRPr kumimoji="1" lang="en-US" altLang="zh-CN" sz="24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en-US" sz="2000" dirty="0">
                <a:latin typeface="PingFang SC" panose="020B0400000000000000" pitchFamily="34" charset="-122"/>
                <a:ea typeface="PingFang SC" panose="020B0400000000000000" pitchFamily="34" charset="-122"/>
                <a:cs typeface="Calibri" panose="020F0502020204030204" pitchFamily="34" charset="0"/>
              </a:rPr>
              <a:t>Bellman-Ford</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 算法</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en-US" altLang="zh-CN" sz="2000" dirty="0">
                <a:latin typeface="PingFang SC" panose="020B0400000000000000" pitchFamily="34" charset="-122"/>
                <a:ea typeface="PingFang SC" panose="020B0400000000000000" pitchFamily="34" charset="-122"/>
                <a:cs typeface="Calibri" panose="020F0502020204030204" pitchFamily="34" charset="0"/>
              </a:rPr>
              <a:t>Dijkstra’s </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算法</a:t>
            </a:r>
          </a:p>
        </p:txBody>
      </p:sp>
    </p:spTree>
    <p:extLst>
      <p:ext uri="{BB962C8B-B14F-4D97-AF65-F5344CB8AC3E}">
        <p14:creationId xmlns:p14="http://schemas.microsoft.com/office/powerpoint/2010/main" val="74881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单源最短路径</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算法</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kumimoji="1" lang="en-US" altLang="zh-CN" dirty="0">
                <a:solidFill>
                  <a:srgbClr val="A51E36"/>
                </a:solidFill>
                <a:latin typeface="PingFang SC" panose="020B0400000000000000" pitchFamily="34" charset="-122"/>
                <a:ea typeface="PingFang SC" panose="020B0400000000000000" pitchFamily="34" charset="-122"/>
              </a:rPr>
              <a:t>Bellman-Ford </a:t>
            </a:r>
            <a:r>
              <a:rPr kumimoji="1" lang="zh-CN" altLang="en-US" dirty="0">
                <a:solidFill>
                  <a:srgbClr val="A51E36"/>
                </a:solidFill>
                <a:latin typeface="PingFang SC" panose="020B0400000000000000" pitchFamily="34" charset="-122"/>
                <a:ea typeface="PingFang SC" panose="020B0400000000000000" pitchFamily="34" charset="-122"/>
              </a:rPr>
              <a:t>算法 </a:t>
            </a:r>
            <a:endParaRPr kumimoji="1" lang="en-US" altLang="zh-CN" dirty="0">
              <a:solidFill>
                <a:srgbClr val="A51E36"/>
              </a:solidFill>
            </a:endParaRPr>
          </a:p>
          <a:p>
            <a:pPr marL="285750" indent="-285750">
              <a:lnSpc>
                <a:spcPct val="100000"/>
              </a:lnSpc>
            </a:pP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en-US" altLang="zh-CN" dirty="0">
                <a:latin typeface="PingFang SC" panose="020B0400000000000000" pitchFamily="34" charset="-122"/>
                <a:ea typeface="PingFang SC" panose="020B0400000000000000" pitchFamily="34" charset="-122"/>
                <a:cs typeface="Helvetica Neue" panose="02000503000000020004" pitchFamily="2" charset="0"/>
              </a:rPr>
              <a:t>Dijkstra’s </a:t>
            </a:r>
            <a:r>
              <a:rPr lang="zh-CN" altLang="en-US" dirty="0">
                <a:latin typeface="PingFang SC" panose="020B0400000000000000" pitchFamily="34" charset="-122"/>
                <a:ea typeface="PingFang SC" panose="020B0400000000000000" pitchFamily="34" charset="-122"/>
                <a:cs typeface="Helvetica Neue" panose="02000503000000020004" pitchFamily="2" charset="0"/>
              </a:rPr>
              <a:t>算法</a:t>
            </a: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53752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输入：</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图</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，源点</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权重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𝑤</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可以为负</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a:t>
                </a:r>
              </a:p>
              <a:p>
                <a:pPr marL="285750" indent="-285750">
                  <a:lnSpc>
                    <a:spcPct val="100000"/>
                  </a:lnSpc>
                </a:pPr>
                <a:endParaRPr lang="en-US" altLang="zh-CN" sz="2400" b="1"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输出</a:t>
                </a:r>
                <a:r>
                  <a:rPr lang="zh-CN" altLang="en-US" sz="24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(1)</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如果存在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可达的</a:t>
                </a:r>
                <a:r>
                  <a:rPr lang="zh-CN" altLang="en-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负</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环路，则返回</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FALSE</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(2) </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否则返回</a:t>
                </a:r>
                <a:r>
                  <a:rPr lang="en-US" altLang="zh-CN"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TRUE</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，并输出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到其余顶点 </a:t>
                </a:r>
                <a14:m>
                  <m:oMath xmlns:m="http://schemas.openxmlformats.org/officeDocument/2006/math">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4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的一条最短路径及其权重。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81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算法</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1120702645"/>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Bellman-Ford</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𝑖</m:t>
                              </m:r>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to</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𝑉</m:t>
                                  </m:r>
                                </m:e>
                              </m:d>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FALSE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TRUE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Choice>
        <mc:Fallback xmlns="">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1120702645"/>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872414"/>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1000000"/>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900000"/>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800000"/>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736364"/>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604348"/>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504348"/>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404348"/>
                          </a:stretch>
                        </a:blipFill>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26087" r="-219" b="-304348"/>
                          </a:stretch>
                        </a:blipFill>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68182" r="-219" b="-218182"/>
                          </a:stretch>
                        </a:blipFill>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FALSE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Return </a:t>
                          </a:r>
                          <a:r>
                            <a:rPr lang="en-US" altLang="zh-CN" sz="1200" dirty="0">
                              <a:latin typeface="PingFang SC" panose="020B0400000000000000" pitchFamily="34" charset="-122"/>
                              <a:ea typeface="PingFang SC" panose="020B0400000000000000" pitchFamily="34" charset="-122"/>
                              <a:cs typeface="Calibri" panose="020F0502020204030204" pitchFamily="34" charset="0"/>
                            </a:rPr>
                            <a:t>TRUE</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8EF4E501-AD08-A9E3-F74C-7C8C5B03CA25}"/>
                  </a:ext>
                </a:extLst>
              </p:cNvPr>
              <p:cNvSpPr/>
              <p:nvPr/>
            </p:nvSpPr>
            <p:spPr>
              <a:xfrm>
                <a:off x="4243389" y="1735865"/>
                <a:ext cx="2614613" cy="580583"/>
              </a:xfrm>
              <a:prstGeom prst="wedgeRectCallout">
                <a:avLst>
                  <a:gd name="adj1" fmla="val -68037"/>
                  <a:gd name="adj2" fmla="val 1781"/>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初始化步骤，其中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到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的最短路径权重的上界，</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𝜋</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表示当前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到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最短路径中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的前序顶点</a:t>
                </a:r>
              </a:p>
            </p:txBody>
          </p:sp>
        </mc:Choice>
        <mc:Fallback xmlns="">
          <p:sp>
            <p:nvSpPr>
              <p:cNvPr id="5" name="Rectangular Callout 4">
                <a:extLst>
                  <a:ext uri="{FF2B5EF4-FFF2-40B4-BE49-F238E27FC236}">
                    <a16:creationId xmlns:a16="http://schemas.microsoft.com/office/drawing/2014/main" id="{8EF4E501-AD08-A9E3-F74C-7C8C5B03CA25}"/>
                  </a:ext>
                </a:extLst>
              </p:cNvPr>
              <p:cNvSpPr>
                <a:spLocks noRot="1" noChangeAspect="1" noMove="1" noResize="1" noEditPoints="1" noAdjustHandles="1" noChangeArrowheads="1" noChangeShapeType="1" noTextEdit="1"/>
              </p:cNvSpPr>
              <p:nvPr/>
            </p:nvSpPr>
            <p:spPr>
              <a:xfrm>
                <a:off x="4243389" y="1735865"/>
                <a:ext cx="2614613" cy="580583"/>
              </a:xfrm>
              <a:prstGeom prst="wedgeRectCallout">
                <a:avLst>
                  <a:gd name="adj1" fmla="val -68037"/>
                  <a:gd name="adj2" fmla="val 1781"/>
                </a:avLst>
              </a:prstGeom>
              <a:blipFill>
                <a:blip r:embed="rId3"/>
                <a:stretch>
                  <a:fillRect t="-4255" b="-12766"/>
                </a:stretch>
              </a:blipFill>
              <a:ln>
                <a:solidFill>
                  <a:schemeClr val="accent5"/>
                </a:solidFill>
              </a:ln>
            </p:spPr>
            <p:txBody>
              <a:bodyPr/>
              <a:lstStyle/>
              <a:p>
                <a:r>
                  <a:rPr lang="zh-CN" altLang="en-US">
                    <a:noFill/>
                  </a:rPr>
                  <a:t> </a:t>
                </a:r>
              </a:p>
            </p:txBody>
          </p:sp>
        </mc:Fallback>
      </mc:AlternateContent>
      <p:sp>
        <p:nvSpPr>
          <p:cNvPr id="6" name="Left Brace 5">
            <a:extLst>
              <a:ext uri="{FF2B5EF4-FFF2-40B4-BE49-F238E27FC236}">
                <a16:creationId xmlns:a16="http://schemas.microsoft.com/office/drawing/2014/main" id="{9CCA1408-7FF8-7A45-0021-4B64E1B1E8A0}"/>
              </a:ext>
            </a:extLst>
          </p:cNvPr>
          <p:cNvSpPr/>
          <p:nvPr/>
        </p:nvSpPr>
        <p:spPr>
          <a:xfrm rot="10800000">
            <a:off x="3550440" y="1638521"/>
            <a:ext cx="192881" cy="775272"/>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Left Brace 6">
            <a:extLst>
              <a:ext uri="{FF2B5EF4-FFF2-40B4-BE49-F238E27FC236}">
                <a16:creationId xmlns:a16="http://schemas.microsoft.com/office/drawing/2014/main" id="{9A0A5ED1-86CF-6B57-2B9D-7106D1387066}"/>
              </a:ext>
            </a:extLst>
          </p:cNvPr>
          <p:cNvSpPr/>
          <p:nvPr/>
        </p:nvSpPr>
        <p:spPr>
          <a:xfrm rot="10800000">
            <a:off x="4571999" y="2482751"/>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Rectangular Callout 7">
                <a:extLst>
                  <a:ext uri="{FF2B5EF4-FFF2-40B4-BE49-F238E27FC236}">
                    <a16:creationId xmlns:a16="http://schemas.microsoft.com/office/drawing/2014/main" id="{56A0F168-5834-7665-082D-5D33C29D0872}"/>
                  </a:ext>
                </a:extLst>
              </p:cNvPr>
              <p:cNvSpPr/>
              <p:nvPr/>
            </p:nvSpPr>
            <p:spPr>
              <a:xfrm>
                <a:off x="5281615" y="2482751"/>
                <a:ext cx="2140742"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在</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200" i="1">
                            <a:solidFill>
                              <a:schemeClr val="tx1"/>
                            </a:solidFill>
                            <a:latin typeface="Cambria Math" panose="02040503050406030204" pitchFamily="18" charset="0"/>
                            <a:cs typeface="Helvetica Neue" panose="02000503000000020004" pitchFamily="2" charset="0"/>
                          </a:rPr>
                        </m:ctrlPr>
                      </m:dPr>
                      <m:e>
                        <m:r>
                          <a:rPr lang="en-US" altLang="zh-CN" sz="1200" i="1">
                            <a:solidFill>
                              <a:schemeClr val="tx1"/>
                            </a:solidFill>
                            <a:latin typeface="Cambria Math" panose="02040503050406030204" pitchFamily="18" charset="0"/>
                            <a:cs typeface="Helvetica Neue" panose="02000503000000020004" pitchFamily="2" charset="0"/>
                          </a:rPr>
                          <m:t>𝑉</m:t>
                        </m:r>
                      </m:e>
                    </m:d>
                    <m:r>
                      <a:rPr lang="en-US" altLang="zh-CN" sz="1200" i="1">
                        <a:solidFill>
                          <a:schemeClr val="tx1"/>
                        </a:solidFill>
                        <a:latin typeface="Cambria Math" panose="02040503050406030204" pitchFamily="18" charset="0"/>
                        <a:cs typeface="Helvetica Neue" panose="02000503000000020004" pitchFamily="2" charset="0"/>
                      </a:rPr>
                      <m:t>−1</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轮迭代中，逐渐降低对 </a:t>
                </a:r>
                <a14:m>
                  <m:oMath xmlns:m="http://schemas.openxmlformats.org/officeDocument/2006/math">
                    <m:r>
                      <a:rPr lang="en-US" altLang="zh-CN" sz="1200" i="1" dirty="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到 </a:t>
                </a:r>
                <a14:m>
                  <m:oMath xmlns:m="http://schemas.openxmlformats.org/officeDocument/2006/math">
                    <m:r>
                      <a:rPr lang="en-US" altLang="zh-CN" sz="1200" i="1" dirty="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的最短路径权重的上界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的估计，直至其</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收敛到</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，并实时更新其前序顶点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𝜋</m:t>
                    </m:r>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8" name="Rectangular Callout 7">
                <a:extLst>
                  <a:ext uri="{FF2B5EF4-FFF2-40B4-BE49-F238E27FC236}">
                    <a16:creationId xmlns:a16="http://schemas.microsoft.com/office/drawing/2014/main" id="{56A0F168-5834-7665-082D-5D33C29D0872}"/>
                  </a:ext>
                </a:extLst>
              </p:cNvPr>
              <p:cNvSpPr>
                <a:spLocks noRot="1" noChangeAspect="1" noMove="1" noResize="1" noEditPoints="1" noAdjustHandles="1" noChangeArrowheads="1" noChangeShapeType="1" noTextEdit="1"/>
              </p:cNvSpPr>
              <p:nvPr/>
            </p:nvSpPr>
            <p:spPr>
              <a:xfrm>
                <a:off x="5281615" y="2482751"/>
                <a:ext cx="2140742" cy="1002150"/>
              </a:xfrm>
              <a:prstGeom prst="wedgeRectCallout">
                <a:avLst>
                  <a:gd name="adj1" fmla="val -73376"/>
                  <a:gd name="adj2" fmla="val 4632"/>
                </a:avLst>
              </a:prstGeom>
              <a:blipFill>
                <a:blip r:embed="rId4"/>
                <a:stretch>
                  <a:fillRect b="-3659"/>
                </a:stretch>
              </a:blipFill>
              <a:ln>
                <a:solidFill>
                  <a:schemeClr val="accent5"/>
                </a:solidFill>
              </a:ln>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E2FA11E2-7B69-E18E-5FBD-A9B3EA9B2E0A}"/>
              </a:ext>
            </a:extLst>
          </p:cNvPr>
          <p:cNvSpPr/>
          <p:nvPr/>
        </p:nvSpPr>
        <p:spPr>
          <a:xfrm rot="10800000">
            <a:off x="4146948" y="3620633"/>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9D1226D9-8332-B1BB-BB99-33044FCD9F2D}"/>
                  </a:ext>
                </a:extLst>
              </p:cNvPr>
              <p:cNvSpPr/>
              <p:nvPr/>
            </p:nvSpPr>
            <p:spPr>
              <a:xfrm>
                <a:off x="4880590" y="3619604"/>
                <a:ext cx="2140742"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在</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200" i="1">
                            <a:solidFill>
                              <a:schemeClr val="tx1"/>
                            </a:solidFill>
                            <a:latin typeface="Cambria Math" panose="02040503050406030204" pitchFamily="18" charset="0"/>
                            <a:cs typeface="Helvetica Neue" panose="02000503000000020004" pitchFamily="2" charset="0"/>
                          </a:rPr>
                        </m:ctrlPr>
                      </m:dPr>
                      <m:e>
                        <m:r>
                          <a:rPr lang="en-US" altLang="zh-CN" sz="1200" i="1">
                            <a:solidFill>
                              <a:schemeClr val="tx1"/>
                            </a:solidFill>
                            <a:latin typeface="Cambria Math" panose="02040503050406030204" pitchFamily="18" charset="0"/>
                            <a:cs typeface="Helvetica Neue" panose="02000503000000020004" pitchFamily="2" charset="0"/>
                          </a:rPr>
                          <m:t>𝑉</m:t>
                        </m:r>
                      </m:e>
                    </m:d>
                    <m:r>
                      <a:rPr lang="en-US" altLang="zh-CN" sz="1200" i="1">
                        <a:solidFill>
                          <a:schemeClr val="tx1"/>
                        </a:solidFill>
                        <a:latin typeface="Cambria Math" panose="02040503050406030204" pitchFamily="18" charset="0"/>
                        <a:cs typeface="Helvetica Neue" panose="02000503000000020004" pitchFamily="2" charset="0"/>
                      </a:rPr>
                      <m:t>−1</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轮迭代结束以后，如果仍然有未收敛的顶点，则说明存在负权重</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的环路</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；否则，全部顶点的权重已经收敛，返回最短路径</a:t>
                </a:r>
              </a:p>
            </p:txBody>
          </p:sp>
        </mc:Choice>
        <mc:Fallback xmlns="">
          <p:sp>
            <p:nvSpPr>
              <p:cNvPr id="10" name="Rectangular Callout 9">
                <a:extLst>
                  <a:ext uri="{FF2B5EF4-FFF2-40B4-BE49-F238E27FC236}">
                    <a16:creationId xmlns:a16="http://schemas.microsoft.com/office/drawing/2014/main" id="{9D1226D9-8332-B1BB-BB99-33044FCD9F2D}"/>
                  </a:ext>
                </a:extLst>
              </p:cNvPr>
              <p:cNvSpPr>
                <a:spLocks noRot="1" noChangeAspect="1" noMove="1" noResize="1" noEditPoints="1" noAdjustHandles="1" noChangeArrowheads="1" noChangeShapeType="1" noTextEdit="1"/>
              </p:cNvSpPr>
              <p:nvPr/>
            </p:nvSpPr>
            <p:spPr>
              <a:xfrm>
                <a:off x="4880590" y="3619604"/>
                <a:ext cx="2140742" cy="1002150"/>
              </a:xfrm>
              <a:prstGeom prst="wedgeRectCallout">
                <a:avLst>
                  <a:gd name="adj1" fmla="val -73376"/>
                  <a:gd name="adj2" fmla="val 4632"/>
                </a:avLst>
              </a:prstGeom>
              <a:blipFill>
                <a:blip r:embed="rId5"/>
                <a:stretch>
                  <a:fillRect b="-3704"/>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359519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算法：初始化</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1C1B96BF-491D-5800-EE98-83C9AA95FDAD}"/>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b="0" i="1" smtClean="0">
                        <a:solidFill>
                          <a:schemeClr val="dk1"/>
                        </a:solidFill>
                        <a:latin typeface="Cambria Math" panose="02040503050406030204" pitchFamily="18" charset="0"/>
                      </a:rPr>
                      <m:t>∞</m:t>
                    </m:r>
                  </m:oMath>
                </a14:m>
                <a:r>
                  <a:rPr kumimoji="1" lang="en-US" altLang="zh-CN" sz="1200" dirty="0">
                    <a:solidFill>
                      <a:schemeClr val="dk1"/>
                    </a:solidFill>
                    <a:latin typeface="PingFang SC" panose="020B0400000000000000" pitchFamily="34" charset="-122"/>
                    <a:ea typeface="PingFang SC" panose="020B0400000000000000" pitchFamily="34" charset="-122"/>
                  </a:rPr>
                  <a:t> </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mc:Choice>
        <mc:Fallback xmlns="">
          <p:sp>
            <p:nvSpPr>
              <p:cNvPr id="8" name="Oval 7">
                <a:extLst>
                  <a:ext uri="{FF2B5EF4-FFF2-40B4-BE49-F238E27FC236}">
                    <a16:creationId xmlns:a16="http://schemas.microsoft.com/office/drawing/2014/main" id="{94DE201B-DEF4-8032-4A9C-C7E638B46CC1}"/>
                  </a:ext>
                </a:extLst>
              </p:cNvPr>
              <p:cNvSpPr>
                <a:spLocks noRot="1" noChangeAspect="1" noMove="1" noResize="1" noEditPoints="1" noAdjustHandles="1" noChangeArrowheads="1" noChangeShapeType="1" noTextEdit="1"/>
              </p:cNvSpPr>
              <p:nvPr/>
            </p:nvSpPr>
            <p:spPr>
              <a:xfrm>
                <a:off x="2119443" y="1519361"/>
                <a:ext cx="288000" cy="2880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9" name="Oval 8">
                <a:extLst>
                  <a:ext uri="{FF2B5EF4-FFF2-40B4-BE49-F238E27FC236}">
                    <a16:creationId xmlns:a16="http://schemas.microsoft.com/office/drawing/2014/main" id="{51E837FD-E7DF-42F0-C225-9ACA2555A4DE}"/>
                  </a:ext>
                </a:extLst>
              </p:cNvPr>
              <p:cNvSpPr>
                <a:spLocks noRot="1" noChangeAspect="1" noMove="1" noResize="1" noEditPoints="1" noAdjustHandles="1" noChangeArrowheads="1" noChangeShapeType="1" noTextEdit="1"/>
              </p:cNvSpPr>
              <p:nvPr/>
            </p:nvSpPr>
            <p:spPr>
              <a:xfrm>
                <a:off x="2119443" y="3377413"/>
                <a:ext cx="288000" cy="28800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86A73C55-F7F5-1B50-E7B8-EE87A64A37A5}"/>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5"/>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035458262"/>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035458262"/>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448" r="-101316" b="-524138"/>
                          </a:stretch>
                        </a:blipFill>
                      </a:tcPr>
                    </a:tc>
                    <a:tc>
                      <a:txBody>
                        <a:bodyPr/>
                        <a:lstStyle/>
                        <a:p>
                          <a:endParaRPr lang="en-CN"/>
                        </a:p>
                      </a:txBody>
                      <a:tcPr>
                        <a:blipFill>
                          <a:blip r:embed="rId6"/>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206897" r="-101316" b="-3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06897" r="-101316" b="-2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93333" r="-101316" b="-11333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510345" r="-101316" b="-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914619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 1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1C1B96BF-491D-5800-EE98-83C9AA95FDAD}"/>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6 </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86A73C55-F7F5-1B50-E7B8-EE87A64A37A5}"/>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3"/>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95215955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95215955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3448" r="-101316" b="-524138"/>
                          </a:stretch>
                        </a:blipFill>
                      </a:tcPr>
                    </a:tc>
                    <a:tc>
                      <a:txBody>
                        <a:bodyPr/>
                        <a:lstStyle/>
                        <a:p>
                          <a:endParaRPr lang="en-CN"/>
                        </a:p>
                      </a:txBody>
                      <a:tcPr>
                        <a:blipFill>
                          <a:blip r:embed="rId4"/>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306897" r="-101316" b="-2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510345" r="-101316" b="-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204708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课程内容</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kumimoji="1" lang="zh-CN" altLang="en-US" sz="2400" dirty="0">
                <a:solidFill>
                  <a:srgbClr val="A51E36"/>
                </a:solidFill>
                <a:latin typeface="PingFang SC" panose="020B0400000000000000" pitchFamily="34" charset="-122"/>
                <a:ea typeface="PingFang SC" panose="020B0400000000000000" pitchFamily="34" charset="-122"/>
              </a:rPr>
              <a:t>最短路径</a:t>
            </a:r>
            <a:r>
              <a:rPr kumimoji="1" lang="zh-CN" altLang="en-CN" sz="2400" dirty="0">
                <a:solidFill>
                  <a:srgbClr val="A51E36"/>
                </a:solidFill>
                <a:latin typeface="PingFang SC" panose="020B0400000000000000" pitchFamily="34" charset="-122"/>
                <a:ea typeface="PingFang SC" panose="020B0400000000000000" pitchFamily="34" charset="-122"/>
              </a:rPr>
              <a:t>问题</a:t>
            </a:r>
            <a:endParaRPr kumimoji="1" lang="en-US" altLang="zh-CN" sz="2400" dirty="0">
              <a:solidFill>
                <a:srgbClr val="A51E36"/>
              </a:solidFill>
              <a:latin typeface="PingFang SC" panose="020B0400000000000000" pitchFamily="34" charset="-122"/>
              <a:ea typeface="PingFang SC" panose="020B0400000000000000" pitchFamily="34" charset="-122"/>
            </a:endParaRPr>
          </a:p>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Helvetica Neue" panose="02000503000000020004" pitchFamily="2" charset="0"/>
              </a:rPr>
              <a:t>单源最短路径</a:t>
            </a: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算法</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en-US" sz="2000" dirty="0">
                <a:latin typeface="PingFang SC" panose="020B0400000000000000" pitchFamily="34" charset="-122"/>
                <a:ea typeface="PingFang SC" panose="020B0400000000000000" pitchFamily="34" charset="-122"/>
                <a:cs typeface="Helvetica Neue" panose="02000503000000020004" pitchFamily="2" charset="0"/>
              </a:rPr>
              <a:t>Bellman-Ford</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算法</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Dijkstra’s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算法</a:t>
            </a:r>
          </a:p>
        </p:txBody>
      </p:sp>
    </p:spTree>
    <p:extLst>
      <p:ext uri="{BB962C8B-B14F-4D97-AF65-F5344CB8AC3E}">
        <p14:creationId xmlns:p14="http://schemas.microsoft.com/office/powerpoint/2010/main" val="2619053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 </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2</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 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6 </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50247351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502473516"/>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1611495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 </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3</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 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330953914"/>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1330953914"/>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3779867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算法：第 </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4</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 轮</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067391679"/>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067391679"/>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1588622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算法：结果</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4062565210"/>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4062565210"/>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7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FBD21BAB-011B-EC01-20F3-38864A6B0A16}"/>
              </a:ext>
            </a:extLst>
          </p:cNvPr>
          <p:cNvSpPr txBox="1"/>
          <p:nvPr/>
        </p:nvSpPr>
        <p:spPr>
          <a:xfrm>
            <a:off x="1" y="4193381"/>
            <a:ext cx="9143999" cy="338554"/>
          </a:xfrm>
          <a:prstGeom prst="rect">
            <a:avLst/>
          </a:prstGeom>
          <a:noFill/>
        </p:spPr>
        <p:txBody>
          <a:bodyPr wrap="square" rtlCol="0">
            <a:spAutoFit/>
          </a:bodyPr>
          <a:lstStyle/>
          <a:p>
            <a:pPr algn="ct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在本例子中，</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算法在第 </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 轮后收敛，返回 </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TRUE</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p:txBody>
      </p:sp>
    </p:spTree>
    <p:extLst>
      <p:ext uri="{BB962C8B-B14F-4D97-AF65-F5344CB8AC3E}">
        <p14:creationId xmlns:p14="http://schemas.microsoft.com/office/powerpoint/2010/main" val="212668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算法：存在负环路</a:t>
            </a:r>
          </a:p>
        </p:txBody>
      </p:sp>
      <p:sp>
        <p:nvSpPr>
          <p:cNvPr id="6" name="Oval 5">
            <a:extLst>
              <a:ext uri="{FF2B5EF4-FFF2-40B4-BE49-F238E27FC236}">
                <a16:creationId xmlns:a16="http://schemas.microsoft.com/office/drawing/2014/main" id="{7208BDF1-2054-90F6-CA45-B35FF9326916}"/>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2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1C1B96BF-491D-5800-EE98-83C9AA95FDAD}"/>
              </a:ext>
            </a:extLst>
          </p:cNvPr>
          <p:cNvSpPr>
            <a:spLocks noChangeAspect="1"/>
          </p:cNvSpPr>
          <p:nvPr/>
        </p:nvSpPr>
        <p:spPr>
          <a:xfrm>
            <a:off x="3897711" y="1524565"/>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94DE201B-DEF4-8032-4A9C-C7E638B46CC1}"/>
              </a:ext>
            </a:extLst>
          </p:cNvPr>
          <p:cNvSpPr>
            <a:spLocks noChangeAspect="1"/>
          </p:cNvSpPr>
          <p:nvPr/>
        </p:nvSpPr>
        <p:spPr>
          <a:xfrm>
            <a:off x="2119443" y="1519361"/>
            <a:ext cx="288000" cy="28800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2 </a:t>
            </a:r>
            <a:endParaRPr kumimoji="1"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Oval 8">
            <a:extLst>
              <a:ext uri="{FF2B5EF4-FFF2-40B4-BE49-F238E27FC236}">
                <a16:creationId xmlns:a16="http://schemas.microsoft.com/office/drawing/2014/main" id="{51E837FD-E7DF-42F0-C225-9ACA2555A4DE}"/>
              </a:ext>
            </a:extLst>
          </p:cNvPr>
          <p:cNvSpPr>
            <a:spLocks noChangeAspect="1"/>
          </p:cNvSpPr>
          <p:nvPr/>
        </p:nvSpPr>
        <p:spPr>
          <a:xfrm>
            <a:off x="2119443" y="3377413"/>
            <a:ext cx="288000" cy="288000"/>
          </a:xfrm>
          <a:prstGeom prst="ellipse">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2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Oval 9">
            <a:extLst>
              <a:ext uri="{FF2B5EF4-FFF2-40B4-BE49-F238E27FC236}">
                <a16:creationId xmlns:a16="http://schemas.microsoft.com/office/drawing/2014/main" id="{86A73C55-F7F5-1B50-E7B8-EE87A64A37A5}"/>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51A57B48-8B7A-CA36-F473-65D88EC0A9F0}"/>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A7FF9C4-E11D-7954-E343-2496D72F4E32}"/>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03C5D4A0-35D2-A7D5-1AF8-356FA2795CD6}"/>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4" name="Straight Arrow Connector 13">
            <a:extLst>
              <a:ext uri="{FF2B5EF4-FFF2-40B4-BE49-F238E27FC236}">
                <a16:creationId xmlns:a16="http://schemas.microsoft.com/office/drawing/2014/main" id="{B43A93DF-AA67-905D-EC52-5550AAC3070F}"/>
              </a:ext>
            </a:extLst>
          </p:cNvPr>
          <p:cNvCxnSpPr>
            <a:cxnSpLocks/>
            <a:stCxn id="6" idx="7"/>
            <a:endCxn id="8" idx="2"/>
          </p:cNvCxnSpPr>
          <p:nvPr/>
        </p:nvCxnSpPr>
        <p:spPr>
          <a:xfrm flipV="1">
            <a:off x="705930" y="1663361"/>
            <a:ext cx="1413513" cy="827203"/>
          </a:xfrm>
          <a:prstGeom prst="straightConnector1">
            <a:avLst/>
          </a:prstGeom>
          <a:ln w="127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11245CC-A98E-AC63-70CB-ECB88E2752E4}"/>
              </a:ext>
            </a:extLst>
          </p:cNvPr>
          <p:cNvCxnSpPr>
            <a:cxnSpLocks/>
            <a:stCxn id="6" idx="5"/>
            <a:endCxn id="9" idx="2"/>
          </p:cNvCxnSpPr>
          <p:nvPr/>
        </p:nvCxnSpPr>
        <p:spPr>
          <a:xfrm>
            <a:off x="705930" y="2694210"/>
            <a:ext cx="1413513" cy="827203"/>
          </a:xfrm>
          <a:prstGeom prst="straightConnector1">
            <a:avLst/>
          </a:prstGeom>
          <a:ln w="12700">
            <a:solidFill>
              <a:schemeClr val="accent5"/>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D864935-87F7-310C-E6E2-A8CB3E58768B}"/>
              </a:ext>
            </a:extLst>
          </p:cNvPr>
          <p:cNvCxnSpPr>
            <a:cxnSpLocks/>
            <a:stCxn id="8" idx="4"/>
            <a:endCxn id="9" idx="0"/>
          </p:cNvCxnSpPr>
          <p:nvPr/>
        </p:nvCxnSpPr>
        <p:spPr>
          <a:xfrm>
            <a:off x="2263443" y="1807361"/>
            <a:ext cx="0" cy="157005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A3E38A1-3C33-A142-6310-1FD4A2DBCF0D}"/>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BDD573-F528-1A20-390E-42B3E2CE3CD8}"/>
              </a:ext>
            </a:extLst>
          </p:cNvPr>
          <p:cNvCxnSpPr>
            <a:cxnSpLocks/>
            <a:stCxn id="8" idx="7"/>
            <a:endCxn id="7" idx="1"/>
          </p:cNvCxnSpPr>
          <p:nvPr/>
        </p:nvCxnSpPr>
        <p:spPr>
          <a:xfrm>
            <a:off x="2365266" y="1561538"/>
            <a:ext cx="1574622"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FC56379-51A2-597E-1FAD-8A6F207F4BED}"/>
              </a:ext>
            </a:extLst>
          </p:cNvPr>
          <p:cNvCxnSpPr>
            <a:stCxn id="9" idx="7"/>
            <a:endCxn id="7" idx="3"/>
          </p:cNvCxnSpPr>
          <p:nvPr/>
        </p:nvCxnSpPr>
        <p:spPr>
          <a:xfrm flipV="1">
            <a:off x="2365266" y="1770388"/>
            <a:ext cx="1574622"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2EFF01-D5F7-E885-9F56-F7BC988FC7F6}"/>
              </a:ext>
            </a:extLst>
          </p:cNvPr>
          <p:cNvCxnSpPr>
            <a:cxnSpLocks/>
            <a:stCxn id="10" idx="0"/>
            <a:endCxn id="7" idx="4"/>
          </p:cNvCxnSpPr>
          <p:nvPr/>
        </p:nvCxnSpPr>
        <p:spPr>
          <a:xfrm flipV="1">
            <a:off x="4041711" y="1812565"/>
            <a:ext cx="0" cy="1564848"/>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CB36DB-04A5-8A23-2A70-891E60620BFE}"/>
              </a:ext>
            </a:extLst>
          </p:cNvPr>
          <p:cNvCxnSpPr>
            <a:stCxn id="10" idx="1"/>
            <a:endCxn id="6" idx="6"/>
          </p:cNvCxnSpPr>
          <p:nvPr/>
        </p:nvCxnSpPr>
        <p:spPr>
          <a:xfrm flipH="1" flipV="1">
            <a:off x="748107" y="2592387"/>
            <a:ext cx="3191781" cy="827203"/>
          </a:xfrm>
          <a:prstGeom prst="straightConnector1">
            <a:avLst/>
          </a:prstGeom>
          <a:ln w="12700">
            <a:solidFill>
              <a:schemeClr val="accent6"/>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7B1CCDB-0EC6-1F45-2F00-7840F8D2437D}"/>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5" name="TextBox 24">
            <a:extLst>
              <a:ext uri="{FF2B5EF4-FFF2-40B4-BE49-F238E27FC236}">
                <a16:creationId xmlns:a16="http://schemas.microsoft.com/office/drawing/2014/main" id="{70E6751A-A927-C5F4-C9A2-B079DD2A3C02}"/>
              </a:ext>
            </a:extLst>
          </p:cNvPr>
          <p:cNvSpPr txBox="1"/>
          <p:nvPr/>
        </p:nvSpPr>
        <p:spPr>
          <a:xfrm>
            <a:off x="1251456" y="3085720"/>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11DE7EE3-645E-2439-D08D-576F7F33CC6D}"/>
              </a:ext>
            </a:extLst>
          </p:cNvPr>
          <p:cNvSpPr txBox="1"/>
          <p:nvPr/>
        </p:nvSpPr>
        <p:spPr>
          <a:xfrm>
            <a:off x="1969106" y="223114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8</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BA1246FA-FB44-B84E-7D6C-03DFBD758F7F}"/>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0E6CACBA-5E85-A3FA-6587-9112E67CE2BB}"/>
              </a:ext>
            </a:extLst>
          </p:cNvPr>
          <p:cNvSpPr txBox="1"/>
          <p:nvPr/>
        </p:nvSpPr>
        <p:spPr>
          <a:xfrm>
            <a:off x="2997384" y="120721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08788368-2333-2484-317C-2010747BC338}"/>
              </a:ext>
            </a:extLst>
          </p:cNvPr>
          <p:cNvSpPr txBox="1"/>
          <p:nvPr/>
        </p:nvSpPr>
        <p:spPr>
          <a:xfrm>
            <a:off x="4023142" y="2415806"/>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A2C82450-9595-5418-0AAA-2FCAE74AC109}"/>
              </a:ext>
            </a:extLst>
          </p:cNvPr>
          <p:cNvSpPr txBox="1"/>
          <p:nvPr/>
        </p:nvSpPr>
        <p:spPr>
          <a:xfrm>
            <a:off x="3502160" y="1987478"/>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641940EF-D02D-3EFC-A4BC-3C257B28C188}"/>
              </a:ext>
            </a:extLst>
          </p:cNvPr>
          <p:cNvSpPr txBox="1"/>
          <p:nvPr/>
        </p:nvSpPr>
        <p:spPr>
          <a:xfrm>
            <a:off x="3262228" y="2967416"/>
            <a:ext cx="277640" cy="369332"/>
          </a:xfrm>
          <a:prstGeom prst="rect">
            <a:avLst/>
          </a:prstGeom>
          <a:noFill/>
        </p:spPr>
        <p:txBody>
          <a:bodyPr wrap="none" rtlCol="0">
            <a:spAutoFit/>
          </a:bodyPr>
          <a:lstStyle/>
          <a:p>
            <a:r>
              <a:rPr kumimoji="1" lang="en-US" altLang="zh-CN" sz="18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8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561434981"/>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6 </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4" name="Table 34">
                <a:extLst>
                  <a:ext uri="{FF2B5EF4-FFF2-40B4-BE49-F238E27FC236}">
                    <a16:creationId xmlns:a16="http://schemas.microsoft.com/office/drawing/2014/main" id="{C13CC277-4051-C4E5-9146-3FA704B6B7C3}"/>
                  </a:ext>
                </a:extLst>
              </p:cNvPr>
              <p:cNvGraphicFramePr>
                <a:graphicFrameLocks noGrp="1"/>
              </p:cNvGraphicFramePr>
              <p:nvPr>
                <p:extLst>
                  <p:ext uri="{D42A27DB-BD31-4B8C-83A1-F6EECF244321}">
                    <p14:modId xmlns:p14="http://schemas.microsoft.com/office/powerpoint/2010/main" val="3561434981"/>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448" r="-101316" b="-524138"/>
                          </a:stretch>
                        </a:blipFill>
                      </a:tcPr>
                    </a:tc>
                    <a:tc>
                      <a:txBody>
                        <a:bodyPr/>
                        <a:lstStyle/>
                        <a:p>
                          <a:endParaRPr lang="en-CN"/>
                        </a:p>
                      </a:txBody>
                      <a:tcPr>
                        <a:blipFill>
                          <a:blip r:embed="rId2"/>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6 </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
        <p:nvSpPr>
          <p:cNvPr id="36" name="TextBox 35">
            <a:extLst>
              <a:ext uri="{FF2B5EF4-FFF2-40B4-BE49-F238E27FC236}">
                <a16:creationId xmlns:a16="http://schemas.microsoft.com/office/drawing/2014/main" id="{34AC8C44-F06A-6BD7-189B-DD3F3AE99067}"/>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7" name="TextBox 36">
            <a:extLst>
              <a:ext uri="{FF2B5EF4-FFF2-40B4-BE49-F238E27FC236}">
                <a16:creationId xmlns:a16="http://schemas.microsoft.com/office/drawing/2014/main" id="{EA5C6D67-5881-208A-30D9-22451043B3A0}"/>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779094BE-D299-5D7C-3733-DD7678BBBB57}"/>
              </a:ext>
            </a:extLst>
          </p:cNvPr>
          <p:cNvCxnSpPr>
            <a:stCxn id="7" idx="3"/>
            <a:endCxn id="8" idx="5"/>
          </p:cNvCxnSpPr>
          <p:nvPr/>
        </p:nvCxnSpPr>
        <p:spPr>
          <a:xfrm flipH="1" flipV="1">
            <a:off x="2365266" y="1765184"/>
            <a:ext cx="1574622" cy="5204"/>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85410543-56B1-6562-F6A5-EB617BC47B1A}"/>
              </a:ext>
            </a:extLst>
          </p:cNvPr>
          <p:cNvSpPr txBox="1"/>
          <p:nvPr/>
        </p:nvSpPr>
        <p:spPr>
          <a:xfrm>
            <a:off x="2953202" y="1727842"/>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46" name="Straight Arrow Connector 45">
            <a:extLst>
              <a:ext uri="{FF2B5EF4-FFF2-40B4-BE49-F238E27FC236}">
                <a16:creationId xmlns:a16="http://schemas.microsoft.com/office/drawing/2014/main" id="{E54DD124-006D-F9AB-1890-8C60CA76A582}"/>
              </a:ext>
            </a:extLst>
          </p:cNvPr>
          <p:cNvCxnSpPr>
            <a:stCxn id="8" idx="5"/>
            <a:endCxn id="10" idx="1"/>
          </p:cNvCxnSpPr>
          <p:nvPr/>
        </p:nvCxnSpPr>
        <p:spPr>
          <a:xfrm>
            <a:off x="2365266" y="1765184"/>
            <a:ext cx="1574622" cy="1654406"/>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11E098FF-3E9C-BD22-D827-272A7EEF3460}"/>
              </a:ext>
            </a:extLst>
          </p:cNvPr>
          <p:cNvSpPr txBox="1"/>
          <p:nvPr/>
        </p:nvSpPr>
        <p:spPr>
          <a:xfrm>
            <a:off x="3461917" y="2738479"/>
            <a:ext cx="4619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4B83BF-D3E3-7700-A441-78CFD6C7C9EB}"/>
                  </a:ext>
                </a:extLst>
              </p:cNvPr>
              <p:cNvSpPr txBox="1"/>
              <p:nvPr/>
            </p:nvSpPr>
            <p:spPr>
              <a:xfrm>
                <a:off x="1" y="4193381"/>
                <a:ext cx="9143999" cy="584775"/>
              </a:xfrm>
              <a:prstGeom prst="rect">
                <a:avLst/>
              </a:prstGeom>
              <a:noFill/>
            </p:spPr>
            <p:txBody>
              <a:bodyPr wrap="square" rtlCol="0">
                <a:spAutoFit/>
              </a:bodyPr>
              <a:lstStyle/>
              <a:p>
                <a:pPr algn="ct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负权重环路会导致</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算法永远无法收敛！！！</a:t>
                </a:r>
                <a:endParaRPr lang="en-US" altLang="zh-CN" sz="1600" dirty="0">
                  <a:latin typeface="PingFang SC" panose="020B0400000000000000" pitchFamily="34" charset="-122"/>
                  <a:ea typeface="PingFang SC" panose="020B0400000000000000" pitchFamily="34" charset="-122"/>
                  <a:cs typeface="Helvetica Neue" panose="02000503000000020004" pitchFamily="2" charset="0"/>
                </a:endParaRPr>
              </a:p>
              <a:p>
                <a:pPr algn="ctr"/>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因此，</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panose="02040503050406030204" pitchFamily="18" charset="0"/>
                          </a:rPr>
                          <m:t>𝑉</m:t>
                        </m:r>
                      </m:e>
                    </m:d>
                    <m:r>
                      <a:rPr lang="en-US" altLang="zh-CN" sz="1600">
                        <a:latin typeface="Cambria Math" panose="02040503050406030204" pitchFamily="18" charset="0"/>
                      </a:rPr>
                      <m:t>−1</m:t>
                    </m:r>
                  </m:oMath>
                </a14:m>
                <a:r>
                  <a:rPr lang="zh-CN" altLang="en-US" sz="1600" dirty="0">
                    <a:latin typeface="PingFang SC" panose="020B0400000000000000" pitchFamily="34" charset="-122"/>
                    <a:ea typeface="PingFang SC" panose="020B0400000000000000" pitchFamily="34" charset="-122"/>
                    <a:cs typeface="Helvetica Neue" panose="02000503000000020004" pitchFamily="2" charset="0"/>
                  </a:rPr>
                  <a:t> 轮后如果未收敛，则返回 </a:t>
                </a: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FALSE</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TextBox 2">
                <a:extLst>
                  <a:ext uri="{FF2B5EF4-FFF2-40B4-BE49-F238E27FC236}">
                    <a16:creationId xmlns:a16="http://schemas.microsoft.com/office/drawing/2014/main" id="{3C4B83BF-D3E3-7700-A441-78CFD6C7C9EB}"/>
                  </a:ext>
                </a:extLst>
              </p:cNvPr>
              <p:cNvSpPr txBox="1">
                <a:spLocks noRot="1" noChangeAspect="1" noMove="1" noResize="1" noEditPoints="1" noAdjustHandles="1" noChangeArrowheads="1" noChangeShapeType="1" noTextEdit="1"/>
              </p:cNvSpPr>
              <p:nvPr/>
            </p:nvSpPr>
            <p:spPr>
              <a:xfrm>
                <a:off x="1" y="4193381"/>
                <a:ext cx="9143999" cy="584775"/>
              </a:xfrm>
              <a:prstGeom prst="rect">
                <a:avLst/>
              </a:prstGeom>
              <a:blipFill>
                <a:blip r:embed="rId3"/>
                <a:stretch>
                  <a:fillRect t="-4255" b="-127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617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算法：时间复杂度</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444478531"/>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3:</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𝑖</m:t>
                              </m:r>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to</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𝑉</m:t>
                                  </m:r>
                                </m:e>
                              </m:d>
                              <m:r>
                                <a:rPr lang="en-US" altLang="zh-CN" sz="1200" b="0" i="1" smtClean="0">
                                  <a:latin typeface="Cambria Math" panose="02040503050406030204" pitchFamily="18" charset="0"/>
                                  <a:cs typeface="Helvetica Neue" panose="02000503000000020004" pitchFamily="2" charset="0"/>
                                </a:rPr>
                                <m:t>−1</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then:</a:t>
                          </a:r>
                          <a:endParaRPr lang="zh-CN" altLang="en-US" sz="1200" b="1"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For each </a:t>
                          </a:r>
                          <a14:m>
                            <m:oMath xmlns:m="http://schemas.openxmlformats.org/officeDocument/2006/math">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𝐸</m:t>
                              </m:r>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then:</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FALSE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TRUE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Choice>
        <mc:Fallback xmlns="">
          <p:graphicFrame>
            <p:nvGraphicFramePr>
              <p:cNvPr id="4" name="Table 4">
                <a:extLst>
                  <a:ext uri="{FF2B5EF4-FFF2-40B4-BE49-F238E27FC236}">
                    <a16:creationId xmlns:a16="http://schemas.microsoft.com/office/drawing/2014/main" id="{58C91D8B-B359-9A5E-7CF4-584BF419528C}"/>
                  </a:ext>
                </a:extLst>
              </p:cNvPr>
              <p:cNvGraphicFramePr>
                <a:graphicFrameLocks noGrp="1"/>
              </p:cNvGraphicFramePr>
              <p:nvPr>
                <p:extLst>
                  <p:ext uri="{D42A27DB-BD31-4B8C-83A1-F6EECF244321}">
                    <p14:modId xmlns:p14="http://schemas.microsoft.com/office/powerpoint/2010/main" val="444478531"/>
                  </p:ext>
                </p:extLst>
              </p:nvPr>
            </p:nvGraphicFramePr>
            <p:xfrm>
              <a:off x="1524000" y="1217618"/>
              <a:ext cx="6144056" cy="3538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872414"/>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1000000"/>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2:</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900000"/>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3:</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800000"/>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4:</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736364"/>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604348"/>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6:</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504348"/>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404348"/>
                          </a:stretch>
                        </a:blipFill>
                      </a:tcPr>
                    </a:tc>
                    <a:extLst>
                      <a:ext uri="{0D108BD9-81ED-4DB2-BD59-A6C34878D82A}">
                        <a16:rowId xmlns:a16="http://schemas.microsoft.com/office/drawing/2014/main" val="966228810"/>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26087" r="-219" b="-304348"/>
                          </a:stretch>
                        </a:blipFill>
                      </a:tcPr>
                    </a:tc>
                    <a:extLst>
                      <a:ext uri="{0D108BD9-81ED-4DB2-BD59-A6C34878D82A}">
                        <a16:rowId xmlns:a16="http://schemas.microsoft.com/office/drawing/2014/main" val="337620989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68182" r="-219" b="-218182"/>
                          </a:stretch>
                        </a:blipFill>
                      </a:tcPr>
                    </a:tc>
                    <a:extLst>
                      <a:ext uri="{0D108BD9-81ED-4DB2-BD59-A6C34878D82A}">
                        <a16:rowId xmlns:a16="http://schemas.microsoft.com/office/drawing/2014/main" val="1729533156"/>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FALSE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864832"/>
                      </a:ext>
                    </a:extLst>
                  </a:tr>
                  <a:tr h="288000">
                    <a:tc>
                      <a:txBody>
                        <a:bodyPr/>
                        <a:lstStyle/>
                        <a:p>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11:</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Return </a:t>
                          </a:r>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TRUE</a:t>
                          </a:r>
                          <a:endParaRPr lang="zh-CN" altLang="en-US" sz="1200" dirty="0">
                            <a:latin typeface="PingFang SC" panose="020B0400000000000000" pitchFamily="34" charset="-122"/>
                            <a:ea typeface="PingFang SC" panose="020B0400000000000000" pitchFamily="34" charset="-122"/>
                            <a:cs typeface="Helvetica Neue" panose="02000503000000020004"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337604"/>
                      </a:ext>
                    </a:extLst>
                  </a:tr>
                </a:tbl>
              </a:graphicData>
            </a:graphic>
          </p:graphicFrame>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8EF4E501-AD08-A9E3-F74C-7C8C5B03CA25}"/>
                  </a:ext>
                </a:extLst>
              </p:cNvPr>
              <p:cNvSpPr/>
              <p:nvPr/>
            </p:nvSpPr>
            <p:spPr>
              <a:xfrm>
                <a:off x="4243389" y="1735865"/>
                <a:ext cx="3178968" cy="580583"/>
              </a:xfrm>
              <a:prstGeom prst="wedgeRectCallout">
                <a:avLst>
                  <a:gd name="adj1" fmla="val -68037"/>
                  <a:gd name="adj2" fmla="val 1781"/>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a:t>
                </a:r>
                <a:r>
                  <a:rPr lang="en-US" altLang="zh-CN" sz="1200" b="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1-3</a:t>
                </a:r>
                <a:r>
                  <a:rPr lang="zh-CN" altLang="en-US" sz="1200" b="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 </a:t>
                </a:r>
                <a14:m>
                  <m:oMath xmlns:m="http://schemas.openxmlformats.org/officeDocument/2006/math">
                    <m:r>
                      <m:rPr>
                        <m:sty m:val="p"/>
                      </m:rPr>
                      <a:rPr lang="en-US" altLang="zh-CN" sz="1200" b="0" i="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Θ</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，其中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d>
                      <m:dPr>
                        <m:begChr m:val="|"/>
                        <m:endChr m:val="|"/>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𝑉</m:t>
                        </m:r>
                      </m:e>
                    </m:d>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5" name="Rectangular Callout 4">
                <a:extLst>
                  <a:ext uri="{FF2B5EF4-FFF2-40B4-BE49-F238E27FC236}">
                    <a16:creationId xmlns:a16="http://schemas.microsoft.com/office/drawing/2014/main" id="{8EF4E501-AD08-A9E3-F74C-7C8C5B03CA25}"/>
                  </a:ext>
                </a:extLst>
              </p:cNvPr>
              <p:cNvSpPr>
                <a:spLocks noRot="1" noChangeAspect="1" noMove="1" noResize="1" noEditPoints="1" noAdjustHandles="1" noChangeArrowheads="1" noChangeShapeType="1" noTextEdit="1"/>
              </p:cNvSpPr>
              <p:nvPr/>
            </p:nvSpPr>
            <p:spPr>
              <a:xfrm>
                <a:off x="4243389" y="1735865"/>
                <a:ext cx="3178968" cy="580583"/>
              </a:xfrm>
              <a:prstGeom prst="wedgeRectCallout">
                <a:avLst>
                  <a:gd name="adj1" fmla="val -68037"/>
                  <a:gd name="adj2" fmla="val 1781"/>
                </a:avLst>
              </a:prstGeom>
              <a:blipFill>
                <a:blip r:embed="rId3"/>
                <a:stretch>
                  <a:fillRect/>
                </a:stretch>
              </a:blipFill>
              <a:ln>
                <a:solidFill>
                  <a:schemeClr val="accent5"/>
                </a:solidFill>
              </a:ln>
            </p:spPr>
            <p:txBody>
              <a:bodyPr/>
              <a:lstStyle/>
              <a:p>
                <a:r>
                  <a:rPr lang="zh-CN" altLang="en-US">
                    <a:noFill/>
                  </a:rPr>
                  <a:t> </a:t>
                </a:r>
              </a:p>
            </p:txBody>
          </p:sp>
        </mc:Fallback>
      </mc:AlternateContent>
      <p:sp>
        <p:nvSpPr>
          <p:cNvPr id="6" name="Left Brace 5">
            <a:extLst>
              <a:ext uri="{FF2B5EF4-FFF2-40B4-BE49-F238E27FC236}">
                <a16:creationId xmlns:a16="http://schemas.microsoft.com/office/drawing/2014/main" id="{9CCA1408-7FF8-7A45-0021-4B64E1B1E8A0}"/>
              </a:ext>
            </a:extLst>
          </p:cNvPr>
          <p:cNvSpPr/>
          <p:nvPr/>
        </p:nvSpPr>
        <p:spPr>
          <a:xfrm rot="10800000">
            <a:off x="3550440" y="1638521"/>
            <a:ext cx="192881" cy="775272"/>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Left Brace 6">
            <a:extLst>
              <a:ext uri="{FF2B5EF4-FFF2-40B4-BE49-F238E27FC236}">
                <a16:creationId xmlns:a16="http://schemas.microsoft.com/office/drawing/2014/main" id="{9A0A5ED1-86CF-6B57-2B9D-7106D1387066}"/>
              </a:ext>
            </a:extLst>
          </p:cNvPr>
          <p:cNvSpPr/>
          <p:nvPr/>
        </p:nvSpPr>
        <p:spPr>
          <a:xfrm rot="10800000">
            <a:off x="4571999" y="2482751"/>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Rectangular Callout 7">
                <a:extLst>
                  <a:ext uri="{FF2B5EF4-FFF2-40B4-BE49-F238E27FC236}">
                    <a16:creationId xmlns:a16="http://schemas.microsoft.com/office/drawing/2014/main" id="{56A0F168-5834-7665-082D-5D33C29D0872}"/>
                  </a:ext>
                </a:extLst>
              </p:cNvPr>
              <p:cNvSpPr/>
              <p:nvPr/>
            </p:nvSpPr>
            <p:spPr>
              <a:xfrm>
                <a:off x="5281614" y="2482751"/>
                <a:ext cx="2219323"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5-7</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行的时间复杂度为</a:t>
                </a:r>
                <a14:m>
                  <m:oMath xmlns:m="http://schemas.openxmlformats.org/officeDocument/2006/math">
                    <m:r>
                      <m:rPr>
                        <m:sty m:val="p"/>
                      </m:rPr>
                      <a:rPr lang="en-US" altLang="zh-CN" sz="1200" b="0" i="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Θ</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，其中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d>
                      <m:dPr>
                        <m:begChr m:val="|"/>
                        <m:endChr m:val="|"/>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𝐸</m:t>
                        </m:r>
                      </m:e>
                    </m:d>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 </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行的迭代最多运行 </a:t>
                </a:r>
                <a14:m>
                  <m:oMath xmlns:m="http://schemas.openxmlformats.org/officeDocument/2006/math">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r>
                      <a:rPr lang="en-US" altLang="zh-CN" sz="1200" i="1" dirty="0"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轮，</a:t>
                </a:r>
                <a:r>
                  <a:rPr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最少运行 </a:t>
                </a:r>
                <a:r>
                  <a:rPr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r>
                  <a:rPr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 轮</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，因此第</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4-7</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行的时间复杂度为</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𝑛𝑚</m:t>
                        </m:r>
                      </m:e>
                    </m:d>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8" name="Rectangular Callout 7">
                <a:extLst>
                  <a:ext uri="{FF2B5EF4-FFF2-40B4-BE49-F238E27FC236}">
                    <a16:creationId xmlns:a16="http://schemas.microsoft.com/office/drawing/2014/main" id="{56A0F168-5834-7665-082D-5D33C29D0872}"/>
                  </a:ext>
                </a:extLst>
              </p:cNvPr>
              <p:cNvSpPr>
                <a:spLocks noRot="1" noChangeAspect="1" noMove="1" noResize="1" noEditPoints="1" noAdjustHandles="1" noChangeArrowheads="1" noChangeShapeType="1" noTextEdit="1"/>
              </p:cNvSpPr>
              <p:nvPr/>
            </p:nvSpPr>
            <p:spPr>
              <a:xfrm>
                <a:off x="5281614" y="2482751"/>
                <a:ext cx="2219323" cy="1002150"/>
              </a:xfrm>
              <a:prstGeom prst="wedgeRectCallout">
                <a:avLst>
                  <a:gd name="adj1" fmla="val -73376"/>
                  <a:gd name="adj2" fmla="val 4632"/>
                </a:avLst>
              </a:prstGeom>
              <a:blipFill>
                <a:blip r:embed="rId4"/>
                <a:stretch>
                  <a:fillRect r="-5479" b="-3659"/>
                </a:stretch>
              </a:blipFill>
              <a:ln>
                <a:solidFill>
                  <a:schemeClr val="accent5"/>
                </a:solidFill>
              </a:ln>
            </p:spPr>
            <p:txBody>
              <a:bodyPr/>
              <a:lstStyle/>
              <a:p>
                <a:r>
                  <a:rPr lang="zh-CN" altLang="en-US">
                    <a:noFill/>
                  </a:rPr>
                  <a:t> </a:t>
                </a:r>
              </a:p>
            </p:txBody>
          </p:sp>
        </mc:Fallback>
      </mc:AlternateContent>
      <p:sp>
        <p:nvSpPr>
          <p:cNvPr id="9" name="Left Brace 8">
            <a:extLst>
              <a:ext uri="{FF2B5EF4-FFF2-40B4-BE49-F238E27FC236}">
                <a16:creationId xmlns:a16="http://schemas.microsoft.com/office/drawing/2014/main" id="{E2FA11E2-7B69-E18E-5FBD-A9B3EA9B2E0A}"/>
              </a:ext>
            </a:extLst>
          </p:cNvPr>
          <p:cNvSpPr/>
          <p:nvPr/>
        </p:nvSpPr>
        <p:spPr>
          <a:xfrm rot="10800000">
            <a:off x="4146948" y="3620633"/>
            <a:ext cx="192881" cy="108197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9D1226D9-8332-B1BB-BB99-33044FCD9F2D}"/>
                  </a:ext>
                </a:extLst>
              </p:cNvPr>
              <p:cNvSpPr/>
              <p:nvPr/>
            </p:nvSpPr>
            <p:spPr>
              <a:xfrm>
                <a:off x="4880589" y="3619604"/>
                <a:ext cx="2541767" cy="1002150"/>
              </a:xfrm>
              <a:prstGeom prst="wedgeRectCallout">
                <a:avLst>
                  <a:gd name="adj1" fmla="val -73376"/>
                  <a:gd name="adj2" fmla="val 4632"/>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第</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8-10</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行的时间复杂度为 </a:t>
                </a:r>
                <a14:m>
                  <m:oMath xmlns:m="http://schemas.openxmlformats.org/officeDocument/2006/math">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e>
                    </m:d>
                  </m:oMath>
                </a14:m>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因此，</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B-F</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算法的时间复杂度为</a:t>
                </a:r>
                <a14:m>
                  <m:oMath xmlns:m="http://schemas.openxmlformats.org/officeDocument/2006/math">
                    <m:r>
                      <m:rPr>
                        <m:sty m:val="p"/>
                      </m:rPr>
                      <a:rPr lang="en-US" altLang="zh-CN" sz="120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Θ</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m:t>
                        </m:r>
                      </m:e>
                    </m:d>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𝑛𝑚</m:t>
                        </m:r>
                      </m:e>
                    </m:d>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i="1">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𝑚</m:t>
                        </m:r>
                      </m:e>
                    </m:d>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𝑂</m:t>
                    </m:r>
                    <m:d>
                      <m:dPr>
                        <m:ctrlP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200" b="0" i="1" smtClean="0">
                            <a:solidFill>
                              <a:schemeClr val="tx1"/>
                            </a:solidFill>
                            <a:latin typeface="Cambria Math" panose="02040503050406030204" pitchFamily="18" charset="0"/>
                            <a:ea typeface="FZLTHProS Light" panose="02000000000000000000" pitchFamily="2" charset="-122"/>
                            <a:cs typeface="Helvetica Neue" panose="02000503000000020004" pitchFamily="2" charset="0"/>
                          </a:rPr>
                          <m:t>𝑛𝑚</m:t>
                        </m:r>
                      </m:e>
                    </m:d>
                  </m:oMath>
                </a14:m>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10" name="Rectangular Callout 9">
                <a:extLst>
                  <a:ext uri="{FF2B5EF4-FFF2-40B4-BE49-F238E27FC236}">
                    <a16:creationId xmlns:a16="http://schemas.microsoft.com/office/drawing/2014/main" id="{9D1226D9-8332-B1BB-BB99-33044FCD9F2D}"/>
                  </a:ext>
                </a:extLst>
              </p:cNvPr>
              <p:cNvSpPr>
                <a:spLocks noRot="1" noChangeAspect="1" noMove="1" noResize="1" noEditPoints="1" noAdjustHandles="1" noChangeArrowheads="1" noChangeShapeType="1" noTextEdit="1"/>
              </p:cNvSpPr>
              <p:nvPr/>
            </p:nvSpPr>
            <p:spPr>
              <a:xfrm>
                <a:off x="4880589" y="3619604"/>
                <a:ext cx="2541767" cy="1002150"/>
              </a:xfrm>
              <a:prstGeom prst="wedgeRectCallout">
                <a:avLst>
                  <a:gd name="adj1" fmla="val -73376"/>
                  <a:gd name="adj2" fmla="val 4632"/>
                </a:avLst>
              </a:prstGeom>
              <a:blipFill>
                <a:blip r:embed="rId5"/>
                <a:stretch>
                  <a:fillRect/>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1365595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引理</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 1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三角不等式</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图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中的任意源点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和边</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𝐸</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都满足如下性质：</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Calibri" panose="020F0502020204030204" pitchFamily="34" charset="0"/>
                  </a:rPr>
                  <a:t>引理</a:t>
                </a:r>
                <a:r>
                  <a:rPr lang="en-CN" altLang="zh-CN" sz="2000" b="1" dirty="0">
                    <a:latin typeface="PingFang SC" panose="020B0400000000000000" pitchFamily="34" charset="-122"/>
                    <a:ea typeface="PingFang SC" panose="020B0400000000000000" pitchFamily="34" charset="-122"/>
                    <a:cs typeface="Calibri" panose="020F0502020204030204" pitchFamily="34" charset="0"/>
                  </a:rPr>
                  <a:t> </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2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上界性</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B-F </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算法中</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永远成立且当达到</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后</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不再改变</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Calibri" panose="020F0502020204030204" pitchFamily="34" charset="0"/>
                  </a:rPr>
                  <a:t>引理</a:t>
                </a:r>
                <a:r>
                  <a:rPr lang="en-CN" altLang="zh-CN" sz="2000" b="1" dirty="0">
                    <a:latin typeface="PingFang SC" panose="020B0400000000000000" pitchFamily="34" charset="-122"/>
                    <a:ea typeface="PingFang SC" panose="020B0400000000000000" pitchFamily="34" charset="-122"/>
                    <a:cs typeface="Calibri" panose="020F0502020204030204" pitchFamily="34" charset="0"/>
                  </a:rPr>
                  <a:t> </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3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收敛性</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假设</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为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的一条最短路径。</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B-F</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算法中，如果在第 </a:t>
                </a:r>
                <a14:m>
                  <m:oMath xmlns:m="http://schemas.openxmlformats.org/officeDocument/2006/math">
                    <m:sSup>
                      <m:sSupPr>
                        <m:ctrlP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pPr>
                      <m:e>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e>
                      <m:sup>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up>
                    </m:sSup>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轮中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成立，那么第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𝑖</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轮执行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和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的路径松弛后，我们可以得到 </a:t>
                </a:r>
                <a14:m>
                  <m:oMath xmlns:m="http://schemas.openxmlformats.org/officeDocument/2006/math">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成立</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Calibri" panose="020F0502020204030204" pitchFamily="34" charset="0"/>
                  </a:rPr>
                  <a:t>引理</a:t>
                </a:r>
                <a:r>
                  <a:rPr lang="en-CN" altLang="zh-CN" sz="2000" b="1" dirty="0">
                    <a:latin typeface="PingFang SC" panose="020B0400000000000000" pitchFamily="34" charset="-122"/>
                    <a:ea typeface="PingFang SC" panose="020B0400000000000000" pitchFamily="34" charset="-122"/>
                    <a:cs typeface="Calibri" panose="020F0502020204030204" pitchFamily="34" charset="0"/>
                  </a:rPr>
                  <a:t> </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4 (</a:t>
                </a: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路径松弛</a:t>
                </a:r>
                <a:r>
                  <a:rPr lang="en-US" altLang="zh-CN" sz="2000" b="1"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假设</a:t>
                </a:r>
                <a:r>
                  <a:rPr lang="zh-CN" altLang="en-CN" sz="2000" dirty="0">
                    <a:latin typeface="PingFang SC" panose="020B0400000000000000" pitchFamily="34" charset="-122"/>
                    <a:ea typeface="PingFang SC" panose="020B0400000000000000" pitchFamily="34" charset="-122"/>
                    <a:cs typeface="Calibri" panose="020F0502020204030204" pitchFamily="34" charset="0"/>
                  </a:rPr>
                  <a:t>路径</a:t>
                </a:r>
                <a:r>
                  <a:rPr lang="en-CN" altLang="zh-CN" sz="20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Helvetica Neue" panose="02000503000000020004" pitchFamily="2" charset="0"/>
                      </a:rPr>
                      <m:t>𝑝</m:t>
                    </m:r>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0</m:t>
                            </m:r>
                          </m:sub>
                        </m:s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为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 </a:t>
                </a:r>
                <a14:m>
                  <m:oMath xmlns:m="http://schemas.openxmlformats.org/officeDocument/2006/math">
                    <m:sSub>
                      <m:sSubPr>
                        <m:ctrlP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的最短路径。</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B-F</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算法中先后执行</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的路径松弛操作后，我们可以得到</a:t>
                </a:r>
                <a:r>
                  <a:rPr lang="en-US" altLang="zh-CN" sz="20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a:t>
                </a:r>
                <a14:m>
                  <m:oMath xmlns:m="http://schemas.openxmlformats.org/officeDocument/2006/math">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oMath>
                </a14:m>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09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 1 (</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三角不等式</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图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中的任意源点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𝐸</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都满足如下性质：</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假设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为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的一条最短路径，即不存在任何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的路径权重小于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。而</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等于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的一条最短路径加上</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这一条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的路径的权重，所以其不可能低于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
        <p:nvSpPr>
          <p:cNvPr id="4" name="Oval 3">
            <a:extLst>
              <a:ext uri="{FF2B5EF4-FFF2-40B4-BE49-F238E27FC236}">
                <a16:creationId xmlns:a16="http://schemas.microsoft.com/office/drawing/2014/main" id="{9B8115BE-545A-37E0-9B5A-CA5F3398AEC9}"/>
              </a:ext>
            </a:extLst>
          </p:cNvPr>
          <p:cNvSpPr>
            <a:spLocks noChangeAspect="1"/>
          </p:cNvSpPr>
          <p:nvPr/>
        </p:nvSpPr>
        <p:spPr>
          <a:xfrm>
            <a:off x="3325482" y="3736180"/>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PingFang SC" panose="020B0400000000000000" pitchFamily="34" charset="-122"/>
                <a:ea typeface="PingFang SC" panose="020B0400000000000000" pitchFamily="34" charset="-122"/>
              </a:rPr>
              <a:t>s</a:t>
            </a:r>
            <a:endParaRPr kumimoji="1" lang="zh-CN" altLang="en-US" sz="1400" dirty="0">
              <a:latin typeface="PingFang SC" panose="020B0400000000000000" pitchFamily="34" charset="-122"/>
              <a:ea typeface="PingFang SC" panose="020B0400000000000000" pitchFamily="34" charset="-122"/>
            </a:endParaRPr>
          </a:p>
        </p:txBody>
      </p:sp>
      <p:sp>
        <p:nvSpPr>
          <p:cNvPr id="5" name="Oval 4">
            <a:extLst>
              <a:ext uri="{FF2B5EF4-FFF2-40B4-BE49-F238E27FC236}">
                <a16:creationId xmlns:a16="http://schemas.microsoft.com/office/drawing/2014/main" id="{5466D6EA-997C-4221-FC5D-3D55BE53D6F7}"/>
              </a:ext>
            </a:extLst>
          </p:cNvPr>
          <p:cNvSpPr>
            <a:spLocks noChangeAspect="1"/>
          </p:cNvSpPr>
          <p:nvPr/>
        </p:nvSpPr>
        <p:spPr>
          <a:xfrm>
            <a:off x="4428000" y="446709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PingFang SC" panose="020B0400000000000000" pitchFamily="34" charset="-122"/>
                <a:ea typeface="PingFang SC" panose="020B0400000000000000" pitchFamily="34" charset="-122"/>
              </a:rPr>
              <a:t>u</a:t>
            </a:r>
            <a:endParaRPr kumimoji="1" lang="zh-CN" altLang="en-US" sz="1400" dirty="0">
              <a:latin typeface="PingFang SC" panose="020B0400000000000000" pitchFamily="34" charset="-122"/>
              <a:ea typeface="PingFang SC" panose="020B0400000000000000" pitchFamily="34" charset="-122"/>
            </a:endParaRPr>
          </a:p>
        </p:txBody>
      </p:sp>
      <p:sp>
        <p:nvSpPr>
          <p:cNvPr id="6" name="Oval 5">
            <a:extLst>
              <a:ext uri="{FF2B5EF4-FFF2-40B4-BE49-F238E27FC236}">
                <a16:creationId xmlns:a16="http://schemas.microsoft.com/office/drawing/2014/main" id="{CD262649-82F5-FA15-89DA-286CAF4BF521}"/>
              </a:ext>
            </a:extLst>
          </p:cNvPr>
          <p:cNvSpPr>
            <a:spLocks noChangeAspect="1"/>
          </p:cNvSpPr>
          <p:nvPr/>
        </p:nvSpPr>
        <p:spPr>
          <a:xfrm>
            <a:off x="5530519" y="3736180"/>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PingFang SC" panose="020B0400000000000000" pitchFamily="34" charset="-122"/>
                <a:ea typeface="PingFang SC" panose="020B0400000000000000" pitchFamily="34" charset="-122"/>
              </a:rPr>
              <a:t>v</a:t>
            </a:r>
            <a:endParaRPr kumimoji="1" lang="zh-CN" altLang="en-US" sz="1400" dirty="0">
              <a:latin typeface="PingFang SC" panose="020B0400000000000000" pitchFamily="34" charset="-122"/>
              <a:ea typeface="PingFang SC" panose="020B0400000000000000" pitchFamily="34" charset="-122"/>
            </a:endParaRPr>
          </a:p>
        </p:txBody>
      </p:sp>
      <p:cxnSp>
        <p:nvCxnSpPr>
          <p:cNvPr id="8" name="Straight Arrow Connector 7">
            <a:extLst>
              <a:ext uri="{FF2B5EF4-FFF2-40B4-BE49-F238E27FC236}">
                <a16:creationId xmlns:a16="http://schemas.microsoft.com/office/drawing/2014/main" id="{190DF42C-3005-48C6-AB9D-14AE72FEBF30}"/>
              </a:ext>
            </a:extLst>
          </p:cNvPr>
          <p:cNvCxnSpPr>
            <a:stCxn id="4" idx="5"/>
            <a:endCxn id="5" idx="1"/>
          </p:cNvCxnSpPr>
          <p:nvPr/>
        </p:nvCxnSpPr>
        <p:spPr>
          <a:xfrm>
            <a:off x="3571305" y="3982003"/>
            <a:ext cx="898872" cy="52726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C3667F-1A75-9956-6449-C3886E262729}"/>
              </a:ext>
            </a:extLst>
          </p:cNvPr>
          <p:cNvCxnSpPr>
            <a:stCxn id="4" idx="6"/>
            <a:endCxn id="6" idx="2"/>
          </p:cNvCxnSpPr>
          <p:nvPr/>
        </p:nvCxnSpPr>
        <p:spPr>
          <a:xfrm>
            <a:off x="3613482" y="3880180"/>
            <a:ext cx="1917037"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332E66-7805-B5D7-EDD6-F8CBD6B3A0B9}"/>
              </a:ext>
            </a:extLst>
          </p:cNvPr>
          <p:cNvCxnSpPr>
            <a:stCxn id="5" idx="7"/>
            <a:endCxn id="6" idx="3"/>
          </p:cNvCxnSpPr>
          <p:nvPr/>
        </p:nvCxnSpPr>
        <p:spPr>
          <a:xfrm flipV="1">
            <a:off x="4673823" y="3982003"/>
            <a:ext cx="898873" cy="5272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85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en-CN" altLang="zh-CN"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2 (</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上界性</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B-F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算法中</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永远成立且当达到</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后</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不再改变。</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（数学归纳法）</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在初始状态下，所有</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都有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，因此，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显然成立。而对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自身，由于不存在负环路，</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也成立。</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假设执行路径松弛操作（即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算法的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5-7</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行）前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𝑥</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𝑥</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对所有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𝑥</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都成立。此时，如果</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被边</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更新，我们有</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342900" lvl="1" indent="0">
                  <a:lnSpc>
                    <a:spcPct val="10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m:oMathPara>
                </a14:m>
                <a:endParaRPr lang="en-US" altLang="zh-CN" sz="1800" b="0" dirty="0">
                  <a:latin typeface="PingFang SC" panose="020B0400000000000000" pitchFamily="34" charset="-122"/>
                  <a:ea typeface="PingFang SC" panose="020B0400000000000000" pitchFamily="34" charset="-122"/>
                  <a:cs typeface="Helvetica Neue" panose="02000503000000020004" pitchFamily="2" charset="0"/>
                </a:endParaRPr>
              </a:p>
              <a:p>
                <a:pPr lvl="1">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因此，</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永远成立，同时该结论也自然引出</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后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不再改变这一推论，因为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在算法执行过程中只能减小或不变。</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2791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3</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收敛性</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假设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的一条最短路径。</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B-F</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算法中，如果在第 </a:t>
                </a:r>
                <a14:m>
                  <m:oMath xmlns:m="http://schemas.openxmlformats.org/officeDocument/2006/math">
                    <m:sSup>
                      <m:sSup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p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e>
                      <m:sup>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up>
                    </m:sSup>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轮中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成立，那么第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𝑖</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轮执行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的路径松弛后，我们可以得到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根据</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路径松弛的规则，当执行边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的路径松弛后，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；另外根据上界性可以得到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。因此</a:t>
                </a:r>
                <a:r>
                  <a:rPr lang="zh-CN" altLang="en-US" sz="2000" dirty="0">
                    <a:cs typeface="Helvetica Neue" panose="02000503000000020004" pitchFamily="2" charset="0"/>
                  </a:rPr>
                  <a:t>，</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36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Helvetica Neue" panose="02000503000000020004" pitchFamily="2" charset="0"/>
              </a:rPr>
              <a:t>问题引入</a:t>
            </a:r>
            <a:endParaRPr lang="en-US" altLang="zh-CN" sz="2400" dirty="0">
              <a:latin typeface="PingFang SC" panose="020B0400000000000000" pitchFamily="34" charset="-122"/>
              <a:ea typeface="PingFang SC" panose="020B0400000000000000" pitchFamily="34" charset="-122"/>
              <a:cs typeface="Helvetica Neue" panose="02000503000000020004" pitchFamily="2" charset="0"/>
            </a:endParaRPr>
          </a:p>
          <a:p>
            <a:pPr marL="628650" lvl="2" indent="-285750">
              <a:lnSpc>
                <a:spcPct val="100000"/>
              </a:lnSpc>
              <a:spcBef>
                <a:spcPts val="750"/>
              </a:spcBef>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假设某同学需要从华师大中山北路校区出发乘坐公共交通前往华师大闵行校区，如何规划耗时最短的线路？</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8650" lvl="2" indent="-285750">
              <a:lnSpc>
                <a:spcPct val="100000"/>
              </a:lnSpc>
              <a:spcBef>
                <a:spcPts val="750"/>
              </a:spcBef>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手机导航软件如何自动规划路线？</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p:txBody>
      </p:sp>
      <p:pic>
        <p:nvPicPr>
          <p:cNvPr id="5" name="Picture 4" descr="Graphical user interface, application&#10;&#10;Description automatically generated">
            <a:extLst>
              <a:ext uri="{FF2B5EF4-FFF2-40B4-BE49-F238E27FC236}">
                <a16:creationId xmlns:a16="http://schemas.microsoft.com/office/drawing/2014/main" id="{F603D256-58BB-8DEF-0B10-DE67043BB33A}"/>
              </a:ext>
            </a:extLst>
          </p:cNvPr>
          <p:cNvPicPr>
            <a:picLocks noChangeAspect="1"/>
          </p:cNvPicPr>
          <p:nvPr/>
        </p:nvPicPr>
        <p:blipFill>
          <a:blip r:embed="rId2"/>
          <a:stretch>
            <a:fillRect/>
          </a:stretch>
        </p:blipFill>
        <p:spPr>
          <a:xfrm>
            <a:off x="1880595" y="3025052"/>
            <a:ext cx="2025258" cy="2016000"/>
          </a:xfrm>
          <a:prstGeom prst="rect">
            <a:avLst/>
          </a:prstGeom>
        </p:spPr>
      </p:pic>
      <p:pic>
        <p:nvPicPr>
          <p:cNvPr id="7" name="Picture 6" descr="Map&#10;&#10;Description automatically generated">
            <a:extLst>
              <a:ext uri="{FF2B5EF4-FFF2-40B4-BE49-F238E27FC236}">
                <a16:creationId xmlns:a16="http://schemas.microsoft.com/office/drawing/2014/main" id="{EF50A9A3-DB49-EAFC-CB6B-23B0205870B3}"/>
              </a:ext>
            </a:extLst>
          </p:cNvPr>
          <p:cNvPicPr>
            <a:picLocks noChangeAspect="1"/>
          </p:cNvPicPr>
          <p:nvPr/>
        </p:nvPicPr>
        <p:blipFill>
          <a:blip r:embed="rId3"/>
          <a:stretch>
            <a:fillRect/>
          </a:stretch>
        </p:blipFill>
        <p:spPr>
          <a:xfrm>
            <a:off x="5238149" y="2521052"/>
            <a:ext cx="1310995" cy="2520000"/>
          </a:xfrm>
          <a:prstGeom prst="rect">
            <a:avLst/>
          </a:prstGeom>
        </p:spPr>
      </p:pic>
    </p:spTree>
    <p:extLst>
      <p:ext uri="{BB962C8B-B14F-4D97-AF65-F5344CB8AC3E}">
        <p14:creationId xmlns:p14="http://schemas.microsoft.com/office/powerpoint/2010/main" val="4003462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851535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引理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4</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路径松弛</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假设</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rPr>
                  <a:t>路径</a:t>
                </a:r>
                <a:r>
                  <a:rPr lang="en-CN"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cs typeface="Helvetica Neue" panose="02000503000000020004" pitchFamily="2" charset="0"/>
                      </a:rPr>
                      <m:t>𝑝</m:t>
                    </m:r>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0</m:t>
                            </m:r>
                          </m:sub>
                        </m:sSub>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20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i="1">
                                <a:latin typeface="Cambria Math" panose="02040503050406030204" pitchFamily="18" charset="0"/>
                                <a:ea typeface="Cambria Math" panose="02040503050406030204" pitchFamily="18" charset="0"/>
                                <a:cs typeface="Helvetica Neue" panose="02000503000000020004" pitchFamily="2" charset="0"/>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sSub>
                      <m:sSub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的最短路径。</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B-F</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算法中先后执行</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e>
                    </m:d>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的路径松弛操作后，我们可以得到</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oMath>
                </a14:m>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（数学归纳法）</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在初始状态下，</a:t>
                </a:r>
                <a14:m>
                  <m:oMath xmlns:m="http://schemas.openxmlformats.org/officeDocument/2006/math">
                    <m:sSub>
                      <m:sSubPr>
                        <m:ctrlP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成立。</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根据收敛性规则，假设</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成立，那么执行</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和 </a:t>
                </a:r>
                <a14:m>
                  <m:oMath xmlns:m="http://schemas.openxmlformats.org/officeDocument/2006/math">
                    <m:sSub>
                      <m:sSubPr>
                        <m:ctrlPr>
                          <a:rPr lang="en-US" altLang="zh-CN" sz="1800" i="1" dirty="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rPr>
                      <m:t>𝑑</m:t>
                    </m:r>
                  </m:oMath>
                </a14:m>
                <a:r>
                  <a:rPr lang="en-US" altLang="zh-CN" sz="1800" i="1"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的路径松弛操作后，</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成立。</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lvl="1">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因此，我们得到了上述结论。</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8515350" cy="3804569"/>
              </a:xfrm>
              <a:blipFill>
                <a:blip r:embed="rId2"/>
                <a:stretch>
                  <a:fillRect l="-596"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6731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引理 </a:t>
                </a:r>
                <a:r>
                  <a:rPr lang="en-US" altLang="zh-CN" sz="2000" b="1" dirty="0">
                    <a:latin typeface="PingFang SC" panose="020B0400000000000000" pitchFamily="34" charset="-122"/>
                    <a:ea typeface="PingFang SC" panose="020B0400000000000000" pitchFamily="34" charset="-122"/>
                    <a:cs typeface="Helvetica Neue" panose="02000503000000020004" pitchFamily="2" charset="0"/>
                  </a:rPr>
                  <a:t>5</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假设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b="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中不存在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2000" dirty="0">
                    <a:cs typeface="Helvetica Neue" panose="02000503000000020004" pitchFamily="2" charset="0"/>
                  </a:rPr>
                  <a:t> 可达的负环路，那么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中每个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可达的顶点 </a:t>
                </a:r>
                <a14:m>
                  <m:oMath xmlns:m="http://schemas.openxmlformats.org/officeDocument/2006/math">
                    <m:r>
                      <a:rPr lang="en-US" altLang="zh-CN" sz="2000" i="1" dirty="0" smtClean="0">
                        <a:latin typeface="Cambria Math" panose="02040503050406030204" pitchFamily="18" charset="0"/>
                        <a:ea typeface="FZLTHProS Light" panose="02000000000000000000" pitchFamily="2" charset="-122"/>
                        <a:cs typeface="Helvetica Neue" panose="02000503000000020004" pitchFamily="2" charset="0"/>
                      </a:rPr>
                      <m:t>𝑣</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经过</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轮路径松弛迭代后都满足 </a:t>
                </a:r>
                <a14:m>
                  <m:oMath xmlns:m="http://schemas.openxmlformats.org/officeDocument/2006/math">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endParaRPr lang="en-US" altLang="zh-CN"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28650" lvl="1" indent="-285750">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在</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不存在负环路的情况下，所有最短路径均为简单路径，</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中的简单路径最多只能包含 </a:t>
                </a:r>
                <a14:m>
                  <m:oMath xmlns:m="http://schemas.openxmlformats.org/officeDocument/2006/math">
                    <m:d>
                      <m:dPr>
                        <m:begChr m:val="|"/>
                        <m:end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条边。</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28650" lvl="1" indent="-285750">
                  <a:lnSpc>
                    <a:spcPct val="100000"/>
                  </a:lnSpc>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经</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轮迭代后，</a:t>
                </a:r>
                <a14:m>
                  <m:oMath xmlns:m="http://schemas.openxmlformats.org/officeDocument/2006/math">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 </a:t>
                </a:r>
                <a14:m>
                  <m:oMath xmlns:m="http://schemas.openxmlformats.org/officeDocument/2006/math">
                    <m:sSub>
                      <m:sSubPr>
                        <m:ctrlP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的最短路径 </a:t>
                </a:r>
                <a14:m>
                  <m:oMath xmlns:m="http://schemas.openxmlformats.org/officeDocument/2006/math">
                    <m:r>
                      <a:rPr lang="en-US" altLang="zh-CN" sz="1800" i="1">
                        <a:latin typeface="Cambria Math" panose="02040503050406030204" pitchFamily="18" charset="0"/>
                        <a:ea typeface="Cambria Math" panose="02040503050406030204" pitchFamily="18" charset="0"/>
                        <a:cs typeface="Helvetica Neue" panose="02000503000000020004" pitchFamily="2" charset="0"/>
                      </a:rPr>
                      <m:t>𝑝</m:t>
                    </m:r>
                    <m:r>
                      <a:rPr lang="en-US" altLang="zh-CN" sz="1800" i="1">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18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1800" i="1">
                                <a:latin typeface="Cambria Math" panose="02040503050406030204" pitchFamily="18" charset="0"/>
                                <a:ea typeface="Cambria Math" panose="02040503050406030204" pitchFamily="18" charset="0"/>
                                <a:cs typeface="Helvetica Neue" panose="02000503000000020004" pitchFamily="2" charset="0"/>
                              </a:rPr>
                              <m:t>0</m:t>
                            </m:r>
                          </m:sub>
                        </m:sSub>
                        <m:r>
                          <a:rPr lang="en-US" altLang="zh-CN" sz="18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18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1800" i="1">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1800" i="1">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1800" i="1">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1800" i="1">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1800" i="1">
                                <a:latin typeface="Cambria Math" panose="02040503050406030204" pitchFamily="18" charset="0"/>
                                <a:ea typeface="Cambria Math" panose="02040503050406030204" pitchFamily="18" charset="0"/>
                                <a:cs typeface="Helvetica Neue" panose="02000503000000020004" pitchFamily="2" charset="0"/>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必然</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先后执行过</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的路径松弛</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，满足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126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主定理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在图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和源点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上运行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Bellman-Ford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算法后，如果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中存在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环路，则返回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FALSE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；否则返回</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TRUE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并输出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到每个顶点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的一条最短路径。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endParaRPr lang="en-US" altLang="zh-CN"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如果</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是 </a:t>
                </a:r>
                <a14:m>
                  <m:oMath xmlns:m="http://schemas.openxmlformats.org/officeDocument/2006/math">
                    <m:r>
                      <a:rPr lang="en-US" altLang="zh-CN" sz="1800" i="1" dirty="0" smtClean="0">
                        <a:latin typeface="Cambria Math" panose="02040503050406030204" pitchFamily="18" charset="0"/>
                        <a:ea typeface="FZLTHProS Light" panose="02000000000000000000" pitchFamily="2" charset="-122"/>
                        <a:cs typeface="Helvetica Neue" panose="02000503000000020004" pitchFamily="2" charset="0"/>
                      </a:rPr>
                      <m:t>𝑠</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rPr>
                  <a:t>不可达的</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，则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若不</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存在 </a:t>
                </a:r>
                <a14:m>
                  <m:oMath xmlns:m="http://schemas.openxmlformats.org/officeDocument/2006/math">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环路，根据</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引理</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5</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经过</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d>
                      <m:dPr>
                        <m:begChr m:val="|"/>
                        <m:end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𝑉</m:t>
                        </m:r>
                      </m:e>
                    </m:d>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−1</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轮迭代后 </a:t>
                </a:r>
                <a14:m>
                  <m:oMath xmlns:m="http://schemas.openxmlformats.org/officeDocument/2006/math">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。此时</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𝛿</m:t>
                    </m:r>
                    <m:d>
                      <m:d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，算法</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返回</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TRUE</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685800" lvl="1" indent="-342900">
                  <a:lnSpc>
                    <a:spcPct val="100000"/>
                  </a:lnSpc>
                  <a:buFont typeface="+mj-lt"/>
                  <a:buAutoNum type="arabicPeriod"/>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如果</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存在 </a:t>
                </a:r>
                <a14:m>
                  <m:oMath xmlns:m="http://schemas.openxmlformats.org/officeDocument/2006/math">
                    <m:r>
                      <a:rPr lang="en-US" altLang="zh-CN" sz="18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环路，假设环路为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𝑐</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0</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b>
                        </m:sSub>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，其中</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0</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𝑘</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且 </a:t>
                </a:r>
                <a14:m>
                  <m:oMath xmlns:m="http://schemas.openxmlformats.org/officeDocument/2006/math">
                    <m:nary>
                      <m:naryPr>
                        <m:chr m:val="∑"/>
                        <m:ctrlPr>
                          <a:rPr lang="zh-CN" altLang="en-US" sz="1800" i="1" smtClean="0">
                            <a:latin typeface="Cambria Math" panose="02040503050406030204" pitchFamily="18" charset="0"/>
                            <a:ea typeface="FZLTHProS Light" panose="02000000000000000000" pitchFamily="2" charset="-122"/>
                            <a:cs typeface="Helvetica Neue" panose="02000503000000020004" pitchFamily="2" charset="0"/>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𝑘</m:t>
                        </m:r>
                      </m:sup>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e>
                        </m:d>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&lt;0</m:t>
                    </m:r>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。此时我们假设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算法输出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TRUE</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，则对</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𝑘</m:t>
                    </m:r>
                  </m:oMath>
                </a14:m>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 </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都满足 </a:t>
                </a:r>
                <a14:m>
                  <m:oMath xmlns:m="http://schemas.openxmlformats.org/officeDocument/2006/math">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rPr>
                              <m:t>𝑖</m:t>
                            </m:r>
                          </m:sub>
                        </m:sSub>
                      </m:e>
                    </m:d>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22" b="-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2303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Helvetica Neue" panose="02000503000000020004" pitchFamily="2" charset="0"/>
              </a:rPr>
              <a:t>Bellman-Ford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CN" sz="2000" b="1" dirty="0">
                    <a:latin typeface="PingFang SC" panose="020B0400000000000000" pitchFamily="34" charset="-122"/>
                    <a:ea typeface="PingFang SC" panose="020B0400000000000000" pitchFamily="34" charset="-122"/>
                    <a:cs typeface="Helvetica Neue" panose="02000503000000020004" pitchFamily="2" charset="0"/>
                  </a:rPr>
                  <a:t>主定理</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在图</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和源点</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rPr>
                  <a:t>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𝑉</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上运行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Bellman-Ford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算法后，如果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中存在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可达的</a:t>
                </a:r>
                <a:r>
                  <a:rPr lang="zh-CN" altLang="en-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负</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环路，则返回 </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FALSE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；否则返回</a:t>
                </a:r>
                <a:r>
                  <a:rPr lang="en-US" altLang="zh-CN"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TRUE</a:t>
                </a:r>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并输出 </a:t>
                </a:r>
                <a14:m>
                  <m:oMath xmlns:m="http://schemas.openxmlformats.org/officeDocument/2006/math">
                    <m:r>
                      <a:rPr lang="en-US" altLang="zh-CN" sz="2000" i="1" dirty="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到每个顶点 </a:t>
                </a:r>
                <a14:m>
                  <m:oMath xmlns:m="http://schemas.openxmlformats.org/officeDocument/2006/math">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0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的一条最短路径。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285750" indent="-285750">
                  <a:lnSpc>
                    <a:spcPct val="100000"/>
                  </a:lnSpc>
                </a:pP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rPr>
                  <a:t>证明（续）</a:t>
                </a:r>
                <a:r>
                  <a:rPr lang="zh-CN" altLang="en-US"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 </a:t>
                </a:r>
                <a:endParaRPr lang="en-US" altLang="zh-CN" sz="2000" b="1"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342900" lvl="1" indent="0">
                  <a:lnSpc>
                    <a:spcPct val="100000"/>
                  </a:lnSpc>
                  <a:buNone/>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累加前面的不等式，可以得到</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342900" lvl="1"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altLang="zh-CN" sz="180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nary>
                        <m:naryPr>
                          <m:chr m:val="∑"/>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𝑤</m:t>
                              </m:r>
                              <m:d>
                                <m:d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sub>
                                  </m:sSub>
                                </m:e>
                              </m:d>
                            </m:e>
                          </m:d>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nary>
                        <m:naryPr>
                          <m:chr m:val="∑"/>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oMath>
                  </m:oMathPara>
                </a14:m>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a:p>
                <a:pPr marL="342900" lvl="1" indent="0">
                  <a:lnSpc>
                    <a:spcPct val="100000"/>
                  </a:lnSpc>
                  <a:buNone/>
                </a:pPr>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由于 </a:t>
                </a:r>
                <a14:m>
                  <m:oMath xmlns:m="http://schemas.openxmlformats.org/officeDocument/2006/math">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0</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m:t>
                    </m:r>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rPr>
                          <m:t>𝑘</m:t>
                        </m:r>
                      </m:sub>
                    </m:sSub>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，我们有 </a:t>
                </a:r>
                <a14:m>
                  <m:oMath xmlns:m="http://schemas.openxmlformats.org/officeDocument/2006/math">
                    <m:nary>
                      <m:naryPr>
                        <m: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r>
                      <a:rPr lang="en-US" altLang="zh-CN" sz="18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nary>
                      <m:naryPr>
                        <m:chr m:val="∑"/>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naryPr>
                      <m:sub>
                        <m:r>
                          <m:rPr>
                            <m:brk m:alnAt="23"/>
                          </m:r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up>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𝑘</m:t>
                        </m:r>
                      </m:sup>
                      <m:e>
                        <m:sSub>
                          <m:sSubPr>
                            <m:ctrlP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bPr>
                          <m:e>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−1</m:t>
                            </m:r>
                          </m:sub>
                        </m:sSub>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e>
                    </m:nary>
                  </m:oMath>
                </a14:m>
                <a:r>
                  <a:rPr lang="zh-CN" altLang="en-US"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rPr>
                  <a:t>，与上述不等式相矛盾，因此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B-F</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算法输出只能为 </a:t>
                </a:r>
                <a:r>
                  <a:rPr lang="en-US" altLang="zh-CN" sz="1800" dirty="0">
                    <a:latin typeface="PingFang SC" panose="020B0400000000000000" pitchFamily="34" charset="-122"/>
                    <a:ea typeface="PingFang SC" panose="020B0400000000000000" pitchFamily="34" charset="-122"/>
                    <a:cs typeface="Helvetica Neue" panose="02000503000000020004" pitchFamily="2" charset="0"/>
                  </a:rPr>
                  <a:t>FALSE</a:t>
                </a:r>
                <a:r>
                  <a:rPr lang="zh-CN" altLang="en-US" sz="1800" dirty="0">
                    <a:latin typeface="PingFang SC" panose="020B0400000000000000" pitchFamily="34" charset="-122"/>
                    <a:ea typeface="PingFang SC" panose="020B0400000000000000" pitchFamily="34" charset="-122"/>
                    <a:cs typeface="Helvetica Neue" panose="02000503000000020004" pitchFamily="2" charset="0"/>
                  </a:rPr>
                  <a:t>。 </a:t>
                </a:r>
                <a:endParaRPr lang="en-US" altLang="zh-CN" sz="1800" dirty="0">
                  <a:latin typeface="PingFang SC" panose="020B0400000000000000" pitchFamily="34" charset="-122"/>
                  <a:ea typeface="PingFang SC" panose="020B0400000000000000" pitchFamily="34" charset="-122"/>
                  <a:cs typeface="Helvetica Neue" panose="02000503000000020004" pitchFamily="2" charset="0"/>
                  <a:sym typeface="Wingdings" pitchFamily="2" charset="2"/>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482" b="-9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6552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单源最短路径</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算法</a:t>
            </a:r>
            <a:endParaRPr kumimoji="1" lang="zh-CN" altLang="en-US" sz="3600" dirty="0">
              <a:latin typeface="PingFang SC" panose="020B0400000000000000" pitchFamily="34" charset="-122"/>
              <a:ea typeface="PingFang SC" panose="020B0400000000000000" pitchFamily="34" charset="-122"/>
            </a:endParaRP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en-US" altLang="zh-CN" dirty="0">
                <a:latin typeface="PingFang SC" panose="020B0400000000000000" pitchFamily="34" charset="-122"/>
                <a:ea typeface="PingFang SC" panose="020B0400000000000000" pitchFamily="34" charset="-122"/>
              </a:rPr>
              <a:t>Bellman-Ford </a:t>
            </a:r>
            <a:r>
              <a:rPr lang="zh-CN" altLang="en-US" dirty="0">
                <a:latin typeface="PingFang SC" panose="020B0400000000000000" pitchFamily="34" charset="-122"/>
                <a:ea typeface="PingFang SC" panose="020B0400000000000000" pitchFamily="34" charset="-122"/>
              </a:rPr>
              <a:t>算法 </a:t>
            </a:r>
            <a:endParaRPr lang="en-US" altLang="zh-CN" dirty="0"/>
          </a:p>
          <a:p>
            <a:pPr marL="285750" indent="-285750">
              <a:lnSpc>
                <a:spcPct val="100000"/>
              </a:lnSpc>
            </a:pPr>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r>
              <a:rPr kumimoji="1" lang="en-US" altLang="zh-CN" dirty="0">
                <a:solidFill>
                  <a:srgbClr val="A51E36"/>
                </a:solidFill>
                <a:latin typeface="PingFang SC" panose="020B0400000000000000" pitchFamily="34" charset="-122"/>
                <a:ea typeface="PingFang SC" panose="020B0400000000000000" pitchFamily="34" charset="-122"/>
              </a:rPr>
              <a:t>Dijkstra’s </a:t>
            </a:r>
            <a:r>
              <a:rPr kumimoji="1" lang="zh-CN" altLang="en-US" dirty="0">
                <a:solidFill>
                  <a:srgbClr val="A51E36"/>
                </a:solidFill>
                <a:latin typeface="PingFang SC" panose="020B0400000000000000" pitchFamily="34" charset="-122"/>
                <a:ea typeface="PingFang SC" panose="020B0400000000000000" pitchFamily="34" charset="-122"/>
              </a:rPr>
              <a:t>算法</a:t>
            </a:r>
            <a:endParaRPr kumimoji="1" lang="en-US" altLang="zh-CN" dirty="0">
              <a:solidFill>
                <a:srgbClr val="A51E36"/>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508558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en-US" altLang="zh-CN" dirty="0">
                    <a:latin typeface="PingFang SC" panose="020B0400000000000000" pitchFamily="34" charset="-122"/>
                    <a:ea typeface="PingFang SC" panose="020B0400000000000000" pitchFamily="34" charset="-122"/>
                  </a:rPr>
                  <a:t>Bellman-Ford </a:t>
                </a:r>
                <a:r>
                  <a:rPr lang="zh-CN" altLang="en-US" dirty="0">
                    <a:latin typeface="PingFang SC" panose="020B0400000000000000" pitchFamily="34" charset="-122"/>
                    <a:ea typeface="PingFang SC" panose="020B0400000000000000" pitchFamily="34" charset="-122"/>
                  </a:rPr>
                  <a:t>算法的时间复杂度是 </a:t>
                </a:r>
                <a14:m>
                  <m:oMath xmlns:m="http://schemas.openxmlformats.org/officeDocument/2006/math">
                    <m:r>
                      <a:rPr lang="en-US" altLang="zh-CN" b="0" i="1" smtClean="0">
                        <a:latin typeface="Cambria Math" panose="02040503050406030204" pitchFamily="18" charset="0"/>
                        <a:ea typeface="PingFang SC" panose="020B0400000000000000" pitchFamily="34" charset="-122"/>
                      </a:rPr>
                      <m:t>𝑂</m:t>
                    </m:r>
                    <m:d>
                      <m:dPr>
                        <m:ctrlPr>
                          <a:rPr lang="en-US" altLang="zh-CN" b="0" i="1" smtClean="0">
                            <a:latin typeface="Cambria Math" panose="02040503050406030204" pitchFamily="18" charset="0"/>
                            <a:ea typeface="PingFang SC" panose="020B0400000000000000" pitchFamily="34" charset="-122"/>
                          </a:rPr>
                        </m:ctrlPr>
                      </m:dPr>
                      <m:e>
                        <m:r>
                          <a:rPr lang="en-US" altLang="zh-CN" b="0" i="1" smtClean="0">
                            <a:latin typeface="Cambria Math" panose="02040503050406030204" pitchFamily="18" charset="0"/>
                            <a:ea typeface="PingFang SC" panose="020B0400000000000000" pitchFamily="34" charset="-122"/>
                          </a:rPr>
                          <m:t>𝑛𝑚</m:t>
                        </m:r>
                      </m:e>
                    </m:d>
                  </m:oMath>
                </a14:m>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r>
                  <a:rPr lang="zh-CN" altLang="en-US" dirty="0">
                    <a:latin typeface="PingFang SC" panose="020B0400000000000000" pitchFamily="34" charset="-122"/>
                    <a:ea typeface="PingFang SC" panose="020B0400000000000000" pitchFamily="34" charset="-122"/>
                  </a:rPr>
                  <a:t>如果我们限制图中的边权重是</a:t>
                </a:r>
                <a:r>
                  <a:rPr lang="zh-CN" altLang="en-CN" b="1" dirty="0">
                    <a:solidFill>
                      <a:srgbClr val="FF0000"/>
                    </a:solidFill>
                    <a:latin typeface="PingFang SC" panose="020B0400000000000000" pitchFamily="34" charset="-122"/>
                    <a:ea typeface="PingFang SC" panose="020B0400000000000000" pitchFamily="34" charset="-122"/>
                  </a:rPr>
                  <a:t>非负的</a:t>
                </a:r>
                <a:r>
                  <a:rPr lang="zh-CN" altLang="en-US" dirty="0">
                    <a:latin typeface="PingFang SC" panose="020B0400000000000000" pitchFamily="34" charset="-122"/>
                    <a:ea typeface="PingFang SC" panose="020B0400000000000000" pitchFamily="34" charset="-122"/>
                  </a:rPr>
                  <a:t>（在实际情况中非常普遍，例如距离、时间、计数等），有没有更为高效的</a:t>
                </a:r>
                <a:r>
                  <a:rPr lang="zh-CN" altLang="en-CN" dirty="0">
                    <a:latin typeface="PingFang SC" panose="020B0400000000000000" pitchFamily="34" charset="-122"/>
                    <a:ea typeface="PingFang SC" panose="020B0400000000000000" pitchFamily="34" charset="-122"/>
                  </a:rPr>
                  <a:t>单源最短路径</a:t>
                </a:r>
                <a:r>
                  <a:rPr lang="zh-CN" altLang="en-US" dirty="0">
                    <a:latin typeface="PingFang SC" panose="020B0400000000000000" pitchFamily="34" charset="-122"/>
                    <a:ea typeface="PingFang SC" panose="020B0400000000000000" pitchFamily="34" charset="-122"/>
                  </a:rPr>
                  <a:t>算法？</a:t>
                </a:r>
                <a:endParaRPr lang="en-US" altLang="zh-CN" dirty="0">
                  <a:latin typeface="PingFang SC" panose="020B0400000000000000" pitchFamily="34" charset="-122"/>
                  <a:ea typeface="PingFang SC" panose="020B0400000000000000" pitchFamily="34" charset="-122"/>
                </a:endParaRPr>
              </a:p>
              <a:p>
                <a:pPr marL="285750" indent="-285750">
                  <a:lnSpc>
                    <a:spcPct val="100000"/>
                  </a:lnSpc>
                </a:pPr>
                <a:endParaRPr lang="en-US" altLang="zh-CN"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936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cs typeface="Gotham Bold" charset="0"/>
              </a:rPr>
              <a:t>Dijkstra’s </a:t>
            </a:r>
            <a:r>
              <a:rPr kumimoji="1" lang="zh-CN" altLang="en-US" sz="3600" dirty="0">
                <a:solidFill>
                  <a:srgbClr val="A51E36"/>
                </a:solidFill>
                <a:cs typeface="Gotham Bold" charset="0"/>
              </a:rPr>
              <a:t>算法</a:t>
            </a:r>
            <a:endPar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输入：</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图</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𝐺</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d>
                      <m:dPr>
                        <m:ctrlP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𝐸</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𝑤</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，源点</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𝑠</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m:t>
                    </m:r>
                    <m:r>
                      <a:rPr lang="en-US" altLang="zh-CN" sz="2400" b="0" i="1" dirty="0" smtClean="0">
                        <a:latin typeface="Cambria Math" panose="02040503050406030204" pitchFamily="18" charset="0"/>
                        <a:ea typeface="FZLTHProS Light" panose="02000000000000000000" pitchFamily="2" charset="-122"/>
                        <a:cs typeface="Helvetica Neue" panose="02000503000000020004" pitchFamily="2" charset="0"/>
                      </a:rPr>
                      <m:t>𝑉</m:t>
                    </m:r>
                  </m:oMath>
                </a14:m>
                <a:r>
                  <a:rPr lang="en-US" altLang="zh-CN"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权重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rPr>
                      <m:t>𝑤</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US" dirty="0">
                    <a:cs typeface="Calibri" panose="020F0502020204030204" pitchFamily="34" charset="0"/>
                  </a:rPr>
                  <a:t>为非</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负</a:t>
                </a:r>
                <a:r>
                  <a:rPr lang="en-US" altLang="zh-CN" sz="2400" dirty="0">
                    <a:latin typeface="PingFang SC" panose="020B0400000000000000" pitchFamily="34" charset="-122"/>
                    <a:ea typeface="PingFang SC" panose="020B0400000000000000" pitchFamily="34" charset="-122"/>
                    <a:cs typeface="Calibri" panose="020F0502020204030204" pitchFamily="34" charset="0"/>
                  </a:rPr>
                  <a:t>)</a:t>
                </a:r>
              </a:p>
              <a:p>
                <a:pPr marL="285750" indent="-285750">
                  <a:lnSpc>
                    <a:spcPct val="100000"/>
                  </a:lnSpc>
                </a:pPr>
                <a:endParaRPr lang="en-US" altLang="zh-CN" sz="2400" b="1"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b="1" dirty="0">
                    <a:latin typeface="PingFang SC" panose="020B0400000000000000" pitchFamily="34" charset="-122"/>
                    <a:ea typeface="PingFang SC" panose="020B0400000000000000" pitchFamily="34" charset="-122"/>
                    <a:cs typeface="Calibri" panose="020F0502020204030204" pitchFamily="34" charset="0"/>
                  </a:rPr>
                  <a:t>输出</a:t>
                </a:r>
                <a:r>
                  <a:rPr lang="zh-CN" altLang="en-US" sz="2400" b="1"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a:t>
                </a:r>
                <a:r>
                  <a:rPr lang="zh-CN" altLang="en-US" dirty="0">
                    <a:cs typeface="Calibri" panose="020F0502020204030204" pitchFamily="34" charset="0"/>
                    <a:sym typeface="Wingdings" pitchFamily="2" charset="2"/>
                  </a:rPr>
                  <a:t>源点 </a:t>
                </a:r>
                <a14:m>
                  <m:oMath xmlns:m="http://schemas.openxmlformats.org/officeDocument/2006/math">
                    <m:r>
                      <a:rPr lang="en-US" altLang="zh-CN" sz="2400" i="1" dirty="0"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 到</a:t>
                </a:r>
                <a:r>
                  <a:rPr lang="zh-CN" altLang="en-US" dirty="0">
                    <a:cs typeface="Calibri" panose="020F0502020204030204" pitchFamily="34" charset="0"/>
                    <a:sym typeface="Wingdings" pitchFamily="2" charset="2"/>
                  </a:rPr>
                  <a:t>所有</a:t>
                </a:r>
                <a:r>
                  <a:rPr lang="zh-CN" altLang="en-US" sz="2400" dirty="0">
                    <a:latin typeface="PingFang SC" panose="020B0400000000000000" pitchFamily="34" charset="-122"/>
                    <a:ea typeface="PingFang SC" panose="020B0400000000000000" pitchFamily="34" charset="-122"/>
                    <a:cs typeface="Calibri" panose="020F0502020204030204" pitchFamily="34" charset="0"/>
                    <a:sym typeface="Wingdings" pitchFamily="2" charset="2"/>
                  </a:rPr>
                  <a:t>顶点 </a:t>
                </a:r>
                <a14:m>
                  <m:oMath xmlns:m="http://schemas.openxmlformats.org/officeDocument/2006/math">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𝑉</m:t>
                    </m:r>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2400" b="0" i="1" smtClean="0">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2400" i="1">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的一条最短路径及其权重。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388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extLst>
                  <p:ext uri="{D42A27DB-BD31-4B8C-83A1-F6EECF244321}">
                    <p14:modId xmlns:p14="http://schemas.microsoft.com/office/powerpoint/2010/main" val="74550142"/>
                  </p:ext>
                </p:extLst>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Dijkstra</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  </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While</a:t>
                          </a:r>
                          <a:r>
                            <a:rPr lang="zh-CN" altLang="en-US"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Extract-Min(</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d>
                                <m:dPr>
                                  <m:begChr m:val="{"/>
                                  <m:endChr m:val="}"/>
                                  <m:ctrlP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ctrlPr>
                                </m:dPr>
                                <m:e>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e>
                              </m:d>
                            </m:oMath>
                          </a14:m>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𝐺</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𝐴𝑑𝑗</m:t>
                              </m:r>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228810"/>
                      </a:ext>
                    </a:extLst>
                  </a:tr>
                </a:tbl>
              </a:graphicData>
            </a:graphic>
          </p:graphicFrame>
        </mc:Choice>
        <mc:Fallback xmlns="">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extLst>
                  <p:ext uri="{D42A27DB-BD31-4B8C-83A1-F6EECF244321}">
                    <p14:modId xmlns:p14="http://schemas.microsoft.com/office/powerpoint/2010/main" val="74550142"/>
                  </p:ext>
                </p:extLst>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796552"/>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904348"/>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804348"/>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704348"/>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636364"/>
                          </a:stretch>
                        </a:blipFill>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508696"/>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408696"/>
                          </a:stretch>
                        </a:blipFill>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308696"/>
                          </a:stretch>
                        </a:blipFill>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63636" r="-219" b="-222727"/>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21739" r="-219" b="-113043"/>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CN"/>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6360" t="-1021739" r="-219" b="-13043"/>
                          </a:stretch>
                        </a:blipFill>
                      </a:tcPr>
                    </a:tc>
                    <a:extLst>
                      <a:ext uri="{0D108BD9-81ED-4DB2-BD59-A6C34878D82A}">
                        <a16:rowId xmlns:a16="http://schemas.microsoft.com/office/drawing/2014/main" val="966228810"/>
                      </a:ext>
                    </a:extLst>
                  </a:tr>
                </a:tbl>
              </a:graphicData>
            </a:graphic>
          </p:graphicFrame>
        </mc:Fallback>
      </mc:AlternateContent>
      <mc:AlternateContent xmlns:mc="http://schemas.openxmlformats.org/markup-compatibility/2006" xmlns:a14="http://schemas.microsoft.com/office/drawing/2010/main">
        <mc:Choice Requires="a14">
          <p:sp>
            <p:nvSpPr>
              <p:cNvPr id="7" name="Rectangular Callout 6">
                <a:extLst>
                  <a:ext uri="{FF2B5EF4-FFF2-40B4-BE49-F238E27FC236}">
                    <a16:creationId xmlns:a16="http://schemas.microsoft.com/office/drawing/2014/main" id="{FCDF3D5A-09A9-0069-EAF2-3606EEDDC41C}"/>
                  </a:ext>
                </a:extLst>
              </p:cNvPr>
              <p:cNvSpPr/>
              <p:nvPr/>
            </p:nvSpPr>
            <p:spPr>
              <a:xfrm>
                <a:off x="4243389" y="1735865"/>
                <a:ext cx="2614613" cy="856522"/>
              </a:xfrm>
              <a:prstGeom prst="wedgeRectCallout">
                <a:avLst>
                  <a:gd name="adj1" fmla="val -68037"/>
                  <a:gd name="adj2" fmla="val 94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初始化步骤，其中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和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𝜋</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的初始化与</a:t>
                </a:r>
                <a:r>
                  <a:rPr lang="en-US" altLang="zh-CN"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B-F</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算法相同。我们使用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表示当前最短路径已经确定的顶点，</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为所有顶点以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为键的</a:t>
                </a:r>
                <a:r>
                  <a:rPr lang="zh-CN" altLang="en-CN"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最小堆</a:t>
                </a:r>
                <a:endPar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7" name="Rectangular Callout 6">
                <a:extLst>
                  <a:ext uri="{FF2B5EF4-FFF2-40B4-BE49-F238E27FC236}">
                    <a16:creationId xmlns:a16="http://schemas.microsoft.com/office/drawing/2014/main" id="{FCDF3D5A-09A9-0069-EAF2-3606EEDDC41C}"/>
                  </a:ext>
                </a:extLst>
              </p:cNvPr>
              <p:cNvSpPr>
                <a:spLocks noRot="1" noChangeAspect="1" noMove="1" noResize="1" noEditPoints="1" noAdjustHandles="1" noChangeArrowheads="1" noChangeShapeType="1" noTextEdit="1"/>
              </p:cNvSpPr>
              <p:nvPr/>
            </p:nvSpPr>
            <p:spPr>
              <a:xfrm>
                <a:off x="4243389" y="1735865"/>
                <a:ext cx="2614613" cy="856522"/>
              </a:xfrm>
              <a:prstGeom prst="wedgeRectCallout">
                <a:avLst>
                  <a:gd name="adj1" fmla="val -68037"/>
                  <a:gd name="adj2" fmla="val 947"/>
                </a:avLst>
              </a:prstGeom>
              <a:blipFill>
                <a:blip r:embed="rId3"/>
                <a:stretch>
                  <a:fillRect b="-1449"/>
                </a:stretch>
              </a:blipFill>
              <a:ln>
                <a:solidFill>
                  <a:schemeClr val="accent5"/>
                </a:solidFill>
              </a:ln>
            </p:spPr>
            <p:txBody>
              <a:bodyPr/>
              <a:lstStyle/>
              <a:p>
                <a:r>
                  <a:rPr lang="zh-CN" altLang="en-US">
                    <a:noFill/>
                  </a:rPr>
                  <a:t> </a:t>
                </a:r>
              </a:p>
            </p:txBody>
          </p:sp>
        </mc:Fallback>
      </mc:AlternateContent>
      <p:sp>
        <p:nvSpPr>
          <p:cNvPr id="8" name="Left Brace 7">
            <a:extLst>
              <a:ext uri="{FF2B5EF4-FFF2-40B4-BE49-F238E27FC236}">
                <a16:creationId xmlns:a16="http://schemas.microsoft.com/office/drawing/2014/main" id="{6F6032F3-D2EE-DB7A-4AF1-9EC374EC1FCF}"/>
              </a:ext>
            </a:extLst>
          </p:cNvPr>
          <p:cNvSpPr/>
          <p:nvPr/>
        </p:nvSpPr>
        <p:spPr>
          <a:xfrm rot="10800000">
            <a:off x="3550439" y="1638520"/>
            <a:ext cx="221032" cy="1061817"/>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Left Brace 8">
            <a:extLst>
              <a:ext uri="{FF2B5EF4-FFF2-40B4-BE49-F238E27FC236}">
                <a16:creationId xmlns:a16="http://schemas.microsoft.com/office/drawing/2014/main" id="{8C79569B-0893-4335-4AE8-1EFE888463E1}"/>
              </a:ext>
            </a:extLst>
          </p:cNvPr>
          <p:cNvSpPr/>
          <p:nvPr/>
        </p:nvSpPr>
        <p:spPr>
          <a:xfrm rot="10800000">
            <a:off x="4736305" y="2807854"/>
            <a:ext cx="164305" cy="1592696"/>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A77E8D11-F001-0C87-66B8-980787676791}"/>
                  </a:ext>
                </a:extLst>
              </p:cNvPr>
              <p:cNvSpPr/>
              <p:nvPr/>
            </p:nvSpPr>
            <p:spPr>
              <a:xfrm>
                <a:off x="5157788" y="2807854"/>
                <a:ext cx="2407873" cy="1592696"/>
              </a:xfrm>
              <a:prstGeom prst="wedgeRectCallout">
                <a:avLst>
                  <a:gd name="adj1" fmla="val -60471"/>
                  <a:gd name="adj2" fmla="val -9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每一轮迭代从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中取出当前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值最小的顶点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（贪心策略）并将其加入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，表示其</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最短路径已经确定，随后对 </a:t>
                </a:r>
                <a14:m>
                  <m:oMath xmlns:m="http://schemas.openxmlformats.org/officeDocument/2006/math">
                    <m:r>
                      <a:rPr lang="en-US" altLang="zh-CN" sz="1200" i="1" dirty="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的所有出边执行和</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B-F</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算法相同路径松弛操作</a:t>
                </a:r>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如此往复，直到所有顶点最短路径都</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确定为止</a:t>
                </a:r>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10" name="Rectangular Callout 9">
                <a:extLst>
                  <a:ext uri="{FF2B5EF4-FFF2-40B4-BE49-F238E27FC236}">
                    <a16:creationId xmlns:a16="http://schemas.microsoft.com/office/drawing/2014/main" id="{A77E8D11-F001-0C87-66B8-980787676791}"/>
                  </a:ext>
                </a:extLst>
              </p:cNvPr>
              <p:cNvSpPr>
                <a:spLocks noRot="1" noChangeAspect="1" noMove="1" noResize="1" noEditPoints="1" noAdjustHandles="1" noChangeArrowheads="1" noChangeShapeType="1" noTextEdit="1"/>
              </p:cNvSpPr>
              <p:nvPr/>
            </p:nvSpPr>
            <p:spPr>
              <a:xfrm>
                <a:off x="5157788" y="2807854"/>
                <a:ext cx="2407873" cy="1592696"/>
              </a:xfrm>
              <a:prstGeom prst="wedgeRectCallout">
                <a:avLst>
                  <a:gd name="adj1" fmla="val -60471"/>
                  <a:gd name="adj2" fmla="val -93"/>
                </a:avLst>
              </a:prstGeom>
              <a:blipFill>
                <a:blip r:embed="rId4"/>
                <a:stretch>
                  <a:fillRect b="-781"/>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410986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8BA3FE38-FFE9-136A-FB9B-171F58FE3900}"/>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b="0" i="1" smtClean="0">
                        <a:solidFill>
                          <a:schemeClr val="dk1"/>
                        </a:solidFill>
                        <a:latin typeface="Cambria Math" panose="02040503050406030204" pitchFamily="18" charset="0"/>
                        <a:ea typeface="PingFang SC" panose="020B0400000000000000" pitchFamily="34" charset="-122"/>
                      </a:rPr>
                      <m:t>∞</m:t>
                    </m:r>
                  </m:oMath>
                </a14:m>
                <a:r>
                  <a:rPr kumimoji="1" lang="en-US" altLang="zh-CN" sz="1200" dirty="0">
                    <a:solidFill>
                      <a:schemeClr val="dk1"/>
                    </a:solidFill>
                    <a:latin typeface="PingFang SC" panose="020B0400000000000000" pitchFamily="34" charset="-122"/>
                    <a:ea typeface="PingFang SC" panose="020B0400000000000000" pitchFamily="34" charset="-122"/>
                  </a:rPr>
                  <a:t> </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mc:Choice>
        <mc:Fallback xmlns="">
          <p:sp>
            <p:nvSpPr>
              <p:cNvPr id="8" name="Oval 7">
                <a:extLst>
                  <a:ext uri="{FF2B5EF4-FFF2-40B4-BE49-F238E27FC236}">
                    <a16:creationId xmlns:a16="http://schemas.microsoft.com/office/drawing/2014/main" id="{134BD2A6-8CAB-D45F-72BD-2436937F4DDF}"/>
                  </a:ext>
                </a:extLst>
              </p:cNvPr>
              <p:cNvSpPr>
                <a:spLocks noRot="1" noChangeAspect="1" noMove="1" noResize="1" noEditPoints="1" noAdjustHandles="1" noChangeArrowheads="1" noChangeShapeType="1" noTextEdit="1"/>
              </p:cNvSpPr>
              <p:nvPr/>
            </p:nvSpPr>
            <p:spPr>
              <a:xfrm>
                <a:off x="2119443" y="1519361"/>
                <a:ext cx="288000" cy="28800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9" name="Oval 8">
                <a:extLst>
                  <a:ext uri="{FF2B5EF4-FFF2-40B4-BE49-F238E27FC236}">
                    <a16:creationId xmlns:a16="http://schemas.microsoft.com/office/drawing/2014/main" id="{E7E35C79-29F8-DA5D-C00B-2B20361E3787}"/>
                  </a:ext>
                </a:extLst>
              </p:cNvPr>
              <p:cNvSpPr>
                <a:spLocks noRot="1" noChangeAspect="1" noMove="1" noResize="1" noEditPoints="1" noAdjustHandles="1" noChangeArrowheads="1" noChangeShapeType="1" noTextEdit="1"/>
              </p:cNvSpPr>
              <p:nvPr/>
            </p:nvSpPr>
            <p:spPr>
              <a:xfrm>
                <a:off x="2119443" y="3377413"/>
                <a:ext cx="288000" cy="28800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FDE0CA94-2A2F-2F47-86D4-EA46DD758792}"/>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5"/>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221276048"/>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221276048"/>
                  </p:ext>
                </p:extLst>
              </p:nvPr>
            </p:nvGraphicFramePr>
            <p:xfrm>
              <a:off x="5424427" y="1518597"/>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448" r="-101316" b="-524138"/>
                          </a:stretch>
                        </a:blipFill>
                      </a:tcPr>
                    </a:tc>
                    <a:tc>
                      <a:txBody>
                        <a:bodyPr/>
                        <a:lstStyle/>
                        <a:p>
                          <a:endParaRPr lang="en-CN"/>
                        </a:p>
                      </a:txBody>
                      <a:tcPr>
                        <a:blipFill>
                          <a:blip r:embed="rId6"/>
                          <a:stretch>
                            <a:fillRect l="-202667" t="-3448" r="-2667" b="-524138"/>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chemeClr val="tx1"/>
                            </a:solidFill>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206897" r="-101316" b="-3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06897" r="-101316" b="-22069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393333" r="-101316" b="-11333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6"/>
                          <a:stretch>
                            <a:fillRect l="-100000" t="-510345" r="-101316" b="-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p:spTree>
    <p:extLst>
      <p:ext uri="{BB962C8B-B14F-4D97-AF65-F5344CB8AC3E}">
        <p14:creationId xmlns:p14="http://schemas.microsoft.com/office/powerpoint/2010/main" val="492186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7" name="Oval 6">
                <a:extLst>
                  <a:ext uri="{FF2B5EF4-FFF2-40B4-BE49-F238E27FC236}">
                    <a16:creationId xmlns:a16="http://schemas.microsoft.com/office/drawing/2014/main" id="{8BA3FE38-FFE9-136A-FB9B-171F58FE3900}"/>
                  </a:ext>
                </a:extLst>
              </p:cNvPr>
              <p:cNvSpPr>
                <a:spLocks noRot="1" noChangeAspect="1" noMove="1" noResize="1" noEditPoints="1" noAdjustHandles="1" noChangeArrowheads="1" noChangeShapeType="1" noTextEdit="1"/>
              </p:cNvSpPr>
              <p:nvPr/>
            </p:nvSpPr>
            <p:spPr>
              <a:xfrm>
                <a:off x="3897711" y="1524565"/>
                <a:ext cx="288000" cy="288000"/>
              </a:xfrm>
              <a:prstGeom prst="ellipse">
                <a:avLst/>
              </a:prstGeom>
              <a:blipFill>
                <a:blip r:embed="rId2"/>
                <a:stretch>
                  <a:fillRect/>
                </a:stretch>
              </a:blipFill>
            </p:spPr>
            <p:txBody>
              <a:bodyPr/>
              <a:lstStyle/>
              <a:p>
                <a:r>
                  <a:rPr lang="zh-CN" altLang="en-US">
                    <a:noFill/>
                  </a:rPr>
                  <a:t> </a:t>
                </a:r>
              </a:p>
            </p:txBody>
          </p:sp>
        </mc:Fallback>
      </mc:AlternateContent>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dk1"/>
                </a:solidFill>
                <a:latin typeface="PingFang SC" panose="020B0400000000000000" pitchFamily="34" charset="-122"/>
                <a:ea typeface="PingFang SC" panose="020B0400000000000000" pitchFamily="34" charset="-122"/>
              </a:rPr>
              <a:t>10 </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 xmlns:m="http://schemas.openxmlformats.org/officeDocument/2006/math">
                    <m:r>
                      <a:rPr kumimoji="1" lang="en-US" altLang="zh-CN" sz="1200" i="1">
                        <a:latin typeface="Cambria Math" panose="02040503050406030204" pitchFamily="18" charset="0"/>
                        <a:ea typeface="PingFang SC" panose="020B0400000000000000" pitchFamily="34" charset="-122"/>
                      </a:rPr>
                      <m:t>∞</m:t>
                    </m:r>
                  </m:oMath>
                </a14:m>
                <a:r>
                  <a:rPr kumimoji="1" lang="en-US" altLang="zh-CN" sz="1200" dirty="0">
                    <a:latin typeface="PingFang SC" panose="020B0400000000000000" pitchFamily="34" charset="-122"/>
                    <a:ea typeface="PingFang SC" panose="020B0400000000000000" pitchFamily="34" charset="-122"/>
                  </a:rPr>
                  <a:t> </a:t>
                </a:r>
                <a:endParaRPr kumimoji="1" lang="zh-CN" altLang="en-US" sz="1200" dirty="0">
                  <a:latin typeface="PingFang SC" panose="020B0400000000000000" pitchFamily="34" charset="-122"/>
                  <a:ea typeface="PingFang SC" panose="020B0400000000000000" pitchFamily="34" charset="-122"/>
                </a:endParaRPr>
              </a:p>
            </p:txBody>
          </p:sp>
        </mc:Choice>
        <mc:Fallback xmlns="">
          <p:sp>
            <p:nvSpPr>
              <p:cNvPr id="10" name="Oval 9">
                <a:extLst>
                  <a:ext uri="{FF2B5EF4-FFF2-40B4-BE49-F238E27FC236}">
                    <a16:creationId xmlns:a16="http://schemas.microsoft.com/office/drawing/2014/main" id="{FDE0CA94-2A2F-2F47-86D4-EA46DD758792}"/>
                  </a:ext>
                </a:extLst>
              </p:cNvPr>
              <p:cNvSpPr>
                <a:spLocks noRot="1" noChangeAspect="1" noMove="1" noResize="1" noEditPoints="1" noAdjustHandles="1" noChangeArrowheads="1" noChangeShapeType="1" noTextEdit="1"/>
              </p:cNvSpPr>
              <p:nvPr/>
            </p:nvSpPr>
            <p:spPr>
              <a:xfrm>
                <a:off x="3897711" y="3377413"/>
                <a:ext cx="288000" cy="288000"/>
              </a:xfrm>
              <a:prstGeom prst="ellipse">
                <a:avLst/>
              </a:prstGeom>
              <a:blipFill>
                <a:blip r:embed="rId3"/>
                <a:stretch>
                  <a:fillRect/>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94012470"/>
                  </p:ext>
                </p:extLst>
              </p:nvPr>
            </p:nvGraphicFramePr>
            <p:xfrm>
              <a:off x="5576827" y="780948"/>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14:m>
                            <m:oMath xmlns:m="http://schemas.openxmlformats.org/officeDocument/2006/math">
                              <m:r>
                                <a:rPr kumimoji="1" lang="en-US" altLang="zh-CN" sz="1600" b="0" i="1" smtClean="0">
                                  <a:solidFill>
                                    <a:schemeClr val="dk1"/>
                                  </a:solidFill>
                                  <a:latin typeface="Cambria Math" panose="02040503050406030204" pitchFamily="18" charset="0"/>
                                </a:rPr>
                                <m:t>∞</m:t>
                              </m:r>
                            </m:oMath>
                          </a14:m>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 </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94012470"/>
                  </p:ext>
                </p:extLst>
              </p:nvPr>
            </p:nvGraphicFramePr>
            <p:xfrm>
              <a:off x="5576827" y="780948"/>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3448" r="-101316" b="-420690"/>
                          </a:stretch>
                        </a:blipFill>
                      </a:tcPr>
                    </a:tc>
                    <a:tc>
                      <a:txBody>
                        <a:bodyPr/>
                        <a:lstStyle/>
                        <a:p>
                          <a:endParaRPr lang="en-CN"/>
                        </a:p>
                      </a:txBody>
                      <a:tcPr>
                        <a:blipFill>
                          <a:blip r:embed="rId4"/>
                          <a:stretch>
                            <a:fillRect l="-202667" t="-3448" r="-2667" b="-420690"/>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10</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206897" r="-101316" b="-217241"/>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702838075"/>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4"/>
                          <a:stretch>
                            <a:fillRect l="-100000" t="-410345" r="-101316" b="-1379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23410506"/>
                  </p:ext>
                </p:extLst>
              </p:nvPr>
            </p:nvGraphicFramePr>
            <p:xfrm>
              <a:off x="5576827" y="2844621"/>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23410506"/>
                  </p:ext>
                </p:extLst>
              </p:nvPr>
            </p:nvGraphicFramePr>
            <p:xfrm>
              <a:off x="5576827" y="2844621"/>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5"/>
                          <a:stretch>
                            <a:fillRect l="-100000" t="-3333" r="-101316" b="-113333"/>
                          </a:stretch>
                        </a:blipFill>
                      </a:tcPr>
                    </a:tc>
                    <a:tc>
                      <a:txBody>
                        <a:bodyPr/>
                        <a:lstStyle/>
                        <a:p>
                          <a:endParaRPr lang="en-CN"/>
                        </a:p>
                      </a:txBody>
                      <a:tcPr>
                        <a:blipFill>
                          <a:blip r:embed="rId5"/>
                          <a:stretch>
                            <a:fillRect l="-202667" t="-3333" r="-2667" b="-113333"/>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bl>
              </a:graphicData>
            </a:graphic>
          </p:graphicFrame>
        </mc:Fallback>
      </mc:AlternateContent>
    </p:spTree>
    <p:extLst>
      <p:ext uri="{BB962C8B-B14F-4D97-AF65-F5344CB8AC3E}">
        <p14:creationId xmlns:p14="http://schemas.microsoft.com/office/powerpoint/2010/main" val="144973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lstStyle/>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Calibri" panose="020F0502020204030204" pitchFamily="34" charset="0"/>
                  </a:rPr>
                  <a:t>给定</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一个带权重的</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有向图</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𝐺</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d>
                      <m:d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d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𝑉</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𝐸</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𝑤</m:t>
                        </m:r>
                      </m:e>
                    </m:d>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，其中 </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𝑉</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表示顶点的集合，</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𝐸</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𝑉</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𝑉</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表示</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边</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的集合，</a:t>
                </a:r>
                <a14:m>
                  <m:oMath xmlns:m="http://schemas.openxmlformats.org/officeDocument/2006/math">
                    <m:r>
                      <a:rPr lang="en-US" altLang="zh-CN" sz="2400" b="0" i="1" dirty="0" smtClean="0">
                        <a:latin typeface="Cambria Math" panose="02040503050406030204" pitchFamily="18" charset="0"/>
                        <a:ea typeface="兰亭黑-简 纤黑" charset="-122"/>
                        <a:cs typeface="Helvetica Neue" panose="02000503000000020004" pitchFamily="2" charset="0"/>
                      </a:rPr>
                      <m:t>𝑤</m:t>
                    </m:r>
                    <m:r>
                      <a:rPr lang="en-US" altLang="zh-CN" sz="2400" b="0" i="1" dirty="0" smtClean="0">
                        <a:latin typeface="Cambria Math" panose="02040503050406030204" pitchFamily="18" charset="0"/>
                        <a:ea typeface="兰亭黑-简 纤黑" charset="-122"/>
                        <a:cs typeface="Helvetica Neue" panose="02000503000000020004" pitchFamily="2" charset="0"/>
                      </a:rPr>
                      <m:t>:</m:t>
                    </m:r>
                    <m:r>
                      <a:rPr lang="en-US" altLang="zh-CN" sz="2400" b="0" i="1" dirty="0" smtClean="0">
                        <a:latin typeface="Cambria Math" panose="02040503050406030204" pitchFamily="18" charset="0"/>
                        <a:ea typeface="兰亭黑-简 纤黑" charset="-122"/>
                        <a:cs typeface="Helvetica Neue" panose="02000503000000020004" pitchFamily="2" charset="0"/>
                      </a:rPr>
                      <m:t>𝐸</m:t>
                    </m:r>
                    <m:r>
                      <a:rPr lang="en-US" altLang="zh-CN" sz="2400" b="0" i="1" dirty="0" smtClean="0">
                        <a:latin typeface="Cambria Math" panose="02040503050406030204" pitchFamily="18" charset="0"/>
                        <a:ea typeface="兰亭黑-简 纤黑" charset="-122"/>
                        <a:cs typeface="Helvetica Neue" panose="02000503000000020004" pitchFamily="2" charset="0"/>
                      </a:rPr>
                      <m:t>→</m:t>
                    </m:r>
                    <m:r>
                      <a:rPr lang="en-US" altLang="zh-CN" sz="2400" b="0" i="1" dirty="0" smtClean="0">
                        <a:latin typeface="Cambria Math" panose="02040503050406030204" pitchFamily="18" charset="0"/>
                        <a:ea typeface="Cambria Math" panose="02040503050406030204" pitchFamily="18" charset="0"/>
                        <a:cs typeface="Helvetica Neue" panose="02000503000000020004" pitchFamily="2" charset="0"/>
                      </a:rPr>
                      <m:t>ℝ</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给每条边赋予（实数）权重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以导航问题为例</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顶点：</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公交、地铁站</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边：</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公交</a:t>
                </a:r>
                <a:r>
                  <a:rPr lang="en-US" altLang="zh-CN" sz="2000" dirty="0">
                    <a:latin typeface="PingFang SC" panose="020B0400000000000000" pitchFamily="34" charset="-122"/>
                    <a:ea typeface="PingFang SC" panose="020B0400000000000000" pitchFamily="34" charset="-122"/>
                    <a:cs typeface="Calibri" panose="020F0502020204030204" pitchFamily="34" charset="0"/>
                  </a:rPr>
                  <a:t>/</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地铁线路</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b="1" dirty="0">
                    <a:latin typeface="PingFang SC" panose="020B0400000000000000" pitchFamily="34" charset="-122"/>
                    <a:ea typeface="PingFang SC" panose="020B0400000000000000" pitchFamily="34" charset="-122"/>
                    <a:cs typeface="Calibri" panose="020F0502020204030204" pitchFamily="34" charset="0"/>
                  </a:rPr>
                  <a:t>权重：</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线路的预计通行时间</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blipFill>
                <a:blip r:embed="rId2"/>
                <a:stretch>
                  <a:fillRect l="-965" t="-1538"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0791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14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009924278"/>
                  </p:ext>
                </p:extLst>
              </p:nvPr>
            </p:nvGraphicFramePr>
            <p:xfrm>
              <a:off x="5576827" y="780948"/>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3009924278"/>
                  </p:ext>
                </p:extLst>
              </p:nvPr>
            </p:nvGraphicFramePr>
            <p:xfrm>
              <a:off x="5576827" y="780948"/>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333" r="-101316" b="-306667"/>
                          </a:stretch>
                        </a:blipFill>
                      </a:tcPr>
                    </a:tc>
                    <a:tc>
                      <a:txBody>
                        <a:bodyPr/>
                        <a:lstStyle/>
                        <a:p>
                          <a:endParaRPr lang="en-CN"/>
                        </a:p>
                      </a:txBody>
                      <a:tcPr>
                        <a:blipFill>
                          <a:blip r:embed="rId2"/>
                          <a:stretch>
                            <a:fillRect l="-202667" t="-3333" r="-2667" b="-306667"/>
                          </a:stretch>
                        </a:blipFill>
                      </a:tcPr>
                    </a:tc>
                    <a:extLst>
                      <a:ext uri="{0D108BD9-81ED-4DB2-BD59-A6C34878D82A}">
                        <a16:rowId xmlns:a16="http://schemas.microsoft.com/office/drawing/2014/main" val="646950088"/>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14</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27007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1764216822"/>
                  </p:ext>
                </p:extLst>
              </p:nvPr>
            </p:nvGraphicFramePr>
            <p:xfrm>
              <a:off x="5576827" y="2844621"/>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1764216822"/>
                  </p:ext>
                </p:extLst>
              </p:nvPr>
            </p:nvGraphicFramePr>
            <p:xfrm>
              <a:off x="5576827" y="2844621"/>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3"/>
                          <a:stretch>
                            <a:fillRect l="-100000" t="-3333" r="-101316" b="-210000"/>
                          </a:stretch>
                        </a:blipFill>
                      </a:tcPr>
                    </a:tc>
                    <a:tc>
                      <a:txBody>
                        <a:bodyPr/>
                        <a:lstStyle/>
                        <a:p>
                          <a:endParaRPr lang="en-CN"/>
                        </a:p>
                      </a:txBody>
                      <a:tcPr>
                        <a:blipFill>
                          <a:blip r:embed="rId3"/>
                          <a:stretch>
                            <a:fillRect l="-202667" t="-3333" r="-2667" b="-21000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bl>
              </a:graphicData>
            </a:graphic>
          </p:graphicFrame>
        </mc:Fallback>
      </mc:AlternateContent>
    </p:spTree>
    <p:extLst>
      <p:ext uri="{BB962C8B-B14F-4D97-AF65-F5344CB8AC3E}">
        <p14:creationId xmlns:p14="http://schemas.microsoft.com/office/powerpoint/2010/main" val="2169863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14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258065857"/>
                  </p:ext>
                </p:extLst>
              </p:nvPr>
            </p:nvGraphicFramePr>
            <p:xfrm>
              <a:off x="5576827" y="780948"/>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13</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258065857"/>
                  </p:ext>
                </p:extLst>
              </p:nvPr>
            </p:nvGraphicFramePr>
            <p:xfrm>
              <a:off x="5576827" y="780948"/>
              <a:ext cx="2857701" cy="111252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333" r="-101316" b="-210000"/>
                          </a:stretch>
                        </a:blipFill>
                      </a:tcPr>
                    </a:tc>
                    <a:tc>
                      <a:txBody>
                        <a:bodyPr/>
                        <a:lstStyle/>
                        <a:p>
                          <a:endParaRPr lang="en-CN"/>
                        </a:p>
                      </a:txBody>
                      <a:tcPr>
                        <a:blipFill>
                          <a:blip r:embed="rId2"/>
                          <a:stretch>
                            <a:fillRect l="-202667" t="-3333" r="-2667" b="-210000"/>
                          </a:stretch>
                        </a:blipFill>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334409344"/>
                      </a:ext>
                    </a:extLst>
                  </a:tr>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13</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3460249570"/>
                  </p:ext>
                </p:extLst>
              </p:nvPr>
            </p:nvGraphicFramePr>
            <p:xfrm>
              <a:off x="5576827" y="2844621"/>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3460249570"/>
                  </p:ext>
                </p:extLst>
              </p:nvPr>
            </p:nvGraphicFramePr>
            <p:xfrm>
              <a:off x="5576827" y="2844621"/>
              <a:ext cx="2857701" cy="148336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3"/>
                          <a:stretch>
                            <a:fillRect l="-100000" t="-3333" r="-101316" b="-310000"/>
                          </a:stretch>
                        </a:blipFill>
                      </a:tcPr>
                    </a:tc>
                    <a:tc>
                      <a:txBody>
                        <a:bodyPr/>
                        <a:lstStyle/>
                        <a:p>
                          <a:endParaRPr lang="en-CN"/>
                        </a:p>
                      </a:txBody>
                      <a:tcPr>
                        <a:blipFill>
                          <a:blip r:embed="rId3"/>
                          <a:stretch>
                            <a:fillRect l="-202667" t="-3333" r="-2667" b="-31000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bl>
              </a:graphicData>
            </a:graphic>
          </p:graphicFrame>
        </mc:Fallback>
      </mc:AlternateContent>
    </p:spTree>
    <p:extLst>
      <p:ext uri="{BB962C8B-B14F-4D97-AF65-F5344CB8AC3E}">
        <p14:creationId xmlns:p14="http://schemas.microsoft.com/office/powerpoint/2010/main" val="1806878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9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69153517"/>
                  </p:ext>
                </p:extLst>
              </p:nvPr>
            </p:nvGraphicFramePr>
            <p:xfrm>
              <a:off x="5576827" y="780948"/>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Choice>
        <mc:Fallback xmlns="">
          <p:graphicFrame>
            <p:nvGraphicFramePr>
              <p:cNvPr id="36" name="Table 34">
                <a:extLst>
                  <a:ext uri="{FF2B5EF4-FFF2-40B4-BE49-F238E27FC236}">
                    <a16:creationId xmlns:a16="http://schemas.microsoft.com/office/drawing/2014/main" id="{F3C6A3EA-1122-F06A-A814-536F4C2F3E68}"/>
                  </a:ext>
                </a:extLst>
              </p:cNvPr>
              <p:cNvGraphicFramePr>
                <a:graphicFrameLocks noGrp="1"/>
              </p:cNvGraphicFramePr>
              <p:nvPr>
                <p:extLst>
                  <p:ext uri="{D42A27DB-BD31-4B8C-83A1-F6EECF244321}">
                    <p14:modId xmlns:p14="http://schemas.microsoft.com/office/powerpoint/2010/main" val="1569153517"/>
                  </p:ext>
                </p:extLst>
              </p:nvPr>
            </p:nvGraphicFramePr>
            <p:xfrm>
              <a:off x="5576827" y="780948"/>
              <a:ext cx="2857701" cy="74168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0000" t="-3333" r="-101316" b="-110000"/>
                          </a:stretch>
                        </a:blipFill>
                      </a:tcPr>
                    </a:tc>
                    <a:tc>
                      <a:txBody>
                        <a:bodyPr/>
                        <a:lstStyle/>
                        <a:p>
                          <a:endParaRPr lang="en-CN"/>
                        </a:p>
                      </a:txBody>
                      <a:tcPr>
                        <a:blipFill>
                          <a:blip r:embed="rId2"/>
                          <a:stretch>
                            <a:fillRect l="-202667" t="-3333" r="-2667" b="-110000"/>
                          </a:stretch>
                        </a:blipFill>
                      </a:tcPr>
                    </a:tc>
                    <a:extLst>
                      <a:ext uri="{0D108BD9-81ED-4DB2-BD59-A6C34878D82A}">
                        <a16:rowId xmlns:a16="http://schemas.microsoft.com/office/drawing/2014/main" val="646950088"/>
                      </a:ext>
                    </a:extLst>
                  </a:tr>
                  <a:tr h="370840">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highlight>
                              <a:srgbClr val="FFFF00"/>
                            </a:highlight>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15606862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976737743"/>
                  </p:ext>
                </p:extLst>
              </p:nvPr>
            </p:nvGraphicFramePr>
            <p:xfrm>
              <a:off x="5576827" y="2844621"/>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2976737743"/>
                  </p:ext>
                </p:extLst>
              </p:nvPr>
            </p:nvGraphicFramePr>
            <p:xfrm>
              <a:off x="5576827" y="2844621"/>
              <a:ext cx="2857701" cy="185420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3"/>
                          <a:stretch>
                            <a:fillRect l="-100000" t="-3448" r="-101316" b="-420690"/>
                          </a:stretch>
                        </a:blipFill>
                      </a:tcPr>
                    </a:tc>
                    <a:tc>
                      <a:txBody>
                        <a:bodyPr/>
                        <a:lstStyle/>
                        <a:p>
                          <a:endParaRPr lang="en-CN"/>
                        </a:p>
                      </a:txBody>
                      <a:tcPr>
                        <a:blipFill>
                          <a:blip r:embed="rId3"/>
                          <a:stretch>
                            <a:fillRect l="-202667" t="-3448" r="-2667" b="-42069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bl>
              </a:graphicData>
            </a:graphic>
          </p:graphicFrame>
        </mc:Fallback>
      </mc:AlternateContent>
    </p:spTree>
    <p:extLst>
      <p:ext uri="{BB962C8B-B14F-4D97-AF65-F5344CB8AC3E}">
        <p14:creationId xmlns:p14="http://schemas.microsoft.com/office/powerpoint/2010/main" val="1525383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算法：例子</a:t>
            </a:r>
          </a:p>
        </p:txBody>
      </p:sp>
      <p:sp>
        <p:nvSpPr>
          <p:cNvPr id="6" name="Oval 5">
            <a:extLst>
              <a:ext uri="{FF2B5EF4-FFF2-40B4-BE49-F238E27FC236}">
                <a16:creationId xmlns:a16="http://schemas.microsoft.com/office/drawing/2014/main" id="{ED45E750-A7E4-5CA8-12EA-14B612D29A71}"/>
              </a:ext>
            </a:extLst>
          </p:cNvPr>
          <p:cNvSpPr>
            <a:spLocks noChangeAspect="1"/>
          </p:cNvSpPr>
          <p:nvPr/>
        </p:nvSpPr>
        <p:spPr>
          <a:xfrm>
            <a:off x="460107" y="2448387"/>
            <a:ext cx="288000" cy="288000"/>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0</a:t>
            </a:r>
            <a:endParaRPr kumimoji="1" lang="zh-CN" altLang="en-US" sz="1200" dirty="0">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8BA3FE38-FFE9-136A-FB9B-171F58FE3900}"/>
              </a:ext>
            </a:extLst>
          </p:cNvPr>
          <p:cNvSpPr>
            <a:spLocks noChangeAspect="1"/>
          </p:cNvSpPr>
          <p:nvPr/>
        </p:nvSpPr>
        <p:spPr>
          <a:xfrm>
            <a:off x="3897711" y="1524565"/>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9 </a:t>
            </a:r>
            <a:endParaRPr kumimoji="1" lang="zh-CN" altLang="en-US" sz="1200" dirty="0">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134BD2A6-8CAB-D45F-72BD-2436937F4DDF}"/>
              </a:ext>
            </a:extLst>
          </p:cNvPr>
          <p:cNvSpPr>
            <a:spLocks noChangeAspect="1"/>
          </p:cNvSpPr>
          <p:nvPr/>
        </p:nvSpPr>
        <p:spPr>
          <a:xfrm>
            <a:off x="2119443" y="1519361"/>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8</a:t>
            </a:r>
            <a:endParaRPr kumimoji="1" lang="zh-CN" altLang="en-US" sz="1200" dirty="0">
              <a:solidFill>
                <a:schemeClr val="dk1"/>
              </a:solidFill>
              <a:latin typeface="PingFang SC" panose="020B0400000000000000" pitchFamily="34" charset="-122"/>
              <a:ea typeface="PingFang SC" panose="020B0400000000000000" pitchFamily="34" charset="-122"/>
            </a:endParaRPr>
          </a:p>
        </p:txBody>
      </p:sp>
      <p:sp>
        <p:nvSpPr>
          <p:cNvPr id="9" name="Oval 8">
            <a:extLst>
              <a:ext uri="{FF2B5EF4-FFF2-40B4-BE49-F238E27FC236}">
                <a16:creationId xmlns:a16="http://schemas.microsoft.com/office/drawing/2014/main" id="{E7E35C79-29F8-DA5D-C00B-2B20361E3787}"/>
              </a:ext>
            </a:extLst>
          </p:cNvPr>
          <p:cNvSpPr>
            <a:spLocks noChangeAspect="1"/>
          </p:cNvSpPr>
          <p:nvPr/>
        </p:nvSpPr>
        <p:spPr>
          <a:xfrm>
            <a:off x="2119443"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5 </a:t>
            </a:r>
            <a:endParaRPr kumimoji="1" lang="zh-CN" altLang="en-US" sz="1200" dirty="0">
              <a:latin typeface="PingFang SC" panose="020B0400000000000000" pitchFamily="34" charset="-122"/>
              <a:ea typeface="PingFang SC" panose="020B0400000000000000" pitchFamily="34" charset="-122"/>
            </a:endParaRPr>
          </a:p>
        </p:txBody>
      </p:sp>
      <p:sp>
        <p:nvSpPr>
          <p:cNvPr id="10" name="Oval 9">
            <a:extLst>
              <a:ext uri="{FF2B5EF4-FFF2-40B4-BE49-F238E27FC236}">
                <a16:creationId xmlns:a16="http://schemas.microsoft.com/office/drawing/2014/main" id="{FDE0CA94-2A2F-2F47-86D4-EA46DD758792}"/>
              </a:ext>
            </a:extLst>
          </p:cNvPr>
          <p:cNvSpPr>
            <a:spLocks noChangeAspect="1"/>
          </p:cNvSpPr>
          <p:nvPr/>
        </p:nvSpPr>
        <p:spPr>
          <a:xfrm>
            <a:off x="3897711" y="3377413"/>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zh-CN" sz="1200" dirty="0">
                <a:latin typeface="PingFang SC" panose="020B0400000000000000" pitchFamily="34" charset="-122"/>
                <a:ea typeface="PingFang SC" panose="020B0400000000000000" pitchFamily="34" charset="-122"/>
              </a:rPr>
              <a:t>7 </a:t>
            </a:r>
            <a:endParaRPr kumimoji="1" lang="zh-CN" altLang="en-US" sz="1200" dirty="0">
              <a:latin typeface="PingFang SC" panose="020B0400000000000000" pitchFamily="34" charset="-122"/>
              <a:ea typeface="PingFang SC" panose="020B0400000000000000" pitchFamily="34" charset="-122"/>
            </a:endParaRPr>
          </a:p>
        </p:txBody>
      </p:sp>
      <p:sp>
        <p:nvSpPr>
          <p:cNvPr id="11" name="TextBox 10">
            <a:extLst>
              <a:ext uri="{FF2B5EF4-FFF2-40B4-BE49-F238E27FC236}">
                <a16:creationId xmlns:a16="http://schemas.microsoft.com/office/drawing/2014/main" id="{CB6A1256-1780-3B88-634D-63E164D437A9}"/>
              </a:ext>
            </a:extLst>
          </p:cNvPr>
          <p:cNvSpPr txBox="1"/>
          <p:nvPr/>
        </p:nvSpPr>
        <p:spPr>
          <a:xfrm>
            <a:off x="202199" y="2406620"/>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EBA3D867-1A6D-2A2C-3EB2-102F1BFFDCB3}"/>
              </a:ext>
            </a:extLst>
          </p:cNvPr>
          <p:cNvSpPr txBox="1"/>
          <p:nvPr/>
        </p:nvSpPr>
        <p:spPr>
          <a:xfrm>
            <a:off x="2123891" y="1219267"/>
            <a:ext cx="26642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5E9159EA-07A4-C12F-D859-909A9412B62D}"/>
              </a:ext>
            </a:extLst>
          </p:cNvPr>
          <p:cNvSpPr txBox="1"/>
          <p:nvPr/>
        </p:nvSpPr>
        <p:spPr>
          <a:xfrm>
            <a:off x="3889997" y="1207633"/>
            <a:ext cx="30168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4" name="TextBox 13">
            <a:extLst>
              <a:ext uri="{FF2B5EF4-FFF2-40B4-BE49-F238E27FC236}">
                <a16:creationId xmlns:a16="http://schemas.microsoft.com/office/drawing/2014/main" id="{D5BEA9C1-7FCA-B285-97A8-490D20A4099E}"/>
              </a:ext>
            </a:extLst>
          </p:cNvPr>
          <p:cNvSpPr txBox="1"/>
          <p:nvPr/>
        </p:nvSpPr>
        <p:spPr>
          <a:xfrm>
            <a:off x="2115341" y="3587809"/>
            <a:ext cx="29848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5" name="TextBox 14">
            <a:extLst>
              <a:ext uri="{FF2B5EF4-FFF2-40B4-BE49-F238E27FC236}">
                <a16:creationId xmlns:a16="http://schemas.microsoft.com/office/drawing/2014/main" id="{17053B71-7BAA-08C5-52BC-14B541FEC09A}"/>
              </a:ext>
            </a:extLst>
          </p:cNvPr>
          <p:cNvSpPr txBox="1"/>
          <p:nvPr/>
        </p:nvSpPr>
        <p:spPr>
          <a:xfrm>
            <a:off x="3898498" y="3587809"/>
            <a:ext cx="29687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6" name="Straight Arrow Connector 15">
            <a:extLst>
              <a:ext uri="{FF2B5EF4-FFF2-40B4-BE49-F238E27FC236}">
                <a16:creationId xmlns:a16="http://schemas.microsoft.com/office/drawing/2014/main" id="{D01E572A-D527-FA33-C5D3-689982D5B692}"/>
              </a:ext>
            </a:extLst>
          </p:cNvPr>
          <p:cNvCxnSpPr>
            <a:cxnSpLocks/>
            <a:stCxn id="6" idx="7"/>
            <a:endCxn id="8"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3E72E8E-5041-A783-C33E-C60ED87880CC}"/>
              </a:ext>
            </a:extLst>
          </p:cNvPr>
          <p:cNvCxnSpPr>
            <a:cxnSpLocks/>
            <a:stCxn id="6" idx="5"/>
            <a:endCxn id="9" idx="2"/>
          </p:cNvCxnSpPr>
          <p:nvPr/>
        </p:nvCxnSpPr>
        <p:spPr>
          <a:xfrm>
            <a:off x="705930" y="2694210"/>
            <a:ext cx="1413513" cy="827203"/>
          </a:xfrm>
          <a:prstGeom prst="straightConnector1">
            <a:avLst/>
          </a:prstGeom>
          <a:ln w="38100">
            <a:solidFill>
              <a:schemeClr val="tx1"/>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0669F9-196E-94AD-1B57-4B3B859187DD}"/>
              </a:ext>
            </a:extLst>
          </p:cNvPr>
          <p:cNvCxnSpPr>
            <a:cxnSpLocks/>
            <a:stCxn id="8" idx="3"/>
            <a:endCxn id="9"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48BAAB7-2486-C0B3-6922-78B740107ABC}"/>
              </a:ext>
            </a:extLst>
          </p:cNvPr>
          <p:cNvCxnSpPr>
            <a:stCxn id="9" idx="7"/>
            <a:endCxn id="8" idx="5"/>
          </p:cNvCxnSpPr>
          <p:nvPr/>
        </p:nvCxnSpPr>
        <p:spPr>
          <a:xfrm flipV="1">
            <a:off x="2365266" y="1765184"/>
            <a:ext cx="0" cy="1654406"/>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C034AFC-3028-0651-4821-AB241F5F7796}"/>
              </a:ext>
            </a:extLst>
          </p:cNvPr>
          <p:cNvCxnSpPr>
            <a:stCxn id="9" idx="6"/>
            <a:endCxn id="10" idx="2"/>
          </p:cNvCxnSpPr>
          <p:nvPr/>
        </p:nvCxnSpPr>
        <p:spPr>
          <a:xfrm>
            <a:off x="2407443" y="3521413"/>
            <a:ext cx="1490268" cy="0"/>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E26D4D-7099-02E6-41B8-84ABFAAC8B0B}"/>
              </a:ext>
            </a:extLst>
          </p:cNvPr>
          <p:cNvCxnSpPr>
            <a:stCxn id="8" idx="6"/>
            <a:endCxn id="7" idx="2"/>
          </p:cNvCxnSpPr>
          <p:nvPr/>
        </p:nvCxnSpPr>
        <p:spPr>
          <a:xfrm>
            <a:off x="2407443" y="1663361"/>
            <a:ext cx="1490268" cy="5204"/>
          </a:xfrm>
          <a:prstGeom prst="straightConnector1">
            <a:avLst/>
          </a:prstGeom>
          <a:ln w="381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064F499-FD1A-F135-96D6-EF30099E66A1}"/>
              </a:ext>
            </a:extLst>
          </p:cNvPr>
          <p:cNvCxnSpPr>
            <a:stCxn id="9" idx="7"/>
            <a:endCxn id="7"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267A34F-6E82-5E7F-F499-198872929D0E}"/>
              </a:ext>
            </a:extLst>
          </p:cNvPr>
          <p:cNvCxnSpPr>
            <a:stCxn id="7" idx="3"/>
            <a:endCxn id="10"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BCB9E5E-E455-570F-5413-89EC8F73ECAB}"/>
              </a:ext>
            </a:extLst>
          </p:cNvPr>
          <p:cNvCxnSpPr>
            <a:stCxn id="10" idx="7"/>
            <a:endCxn id="7"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CD9E58D-EC50-8F59-11AF-C327680D930B}"/>
              </a:ext>
            </a:extLst>
          </p:cNvPr>
          <p:cNvCxnSpPr>
            <a:stCxn id="10" idx="1"/>
            <a:endCxn id="6"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ED70601-EBA0-04C1-D301-63D4BD19E88D}"/>
              </a:ext>
            </a:extLst>
          </p:cNvPr>
          <p:cNvSpPr txBox="1"/>
          <p:nvPr/>
        </p:nvSpPr>
        <p:spPr>
          <a:xfrm>
            <a:off x="1171575" y="1765184"/>
            <a:ext cx="3642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10</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7" name="TextBox 26">
            <a:extLst>
              <a:ext uri="{FF2B5EF4-FFF2-40B4-BE49-F238E27FC236}">
                <a16:creationId xmlns:a16="http://schemas.microsoft.com/office/drawing/2014/main" id="{A86247BE-25E9-630D-B783-25B8D33B55F7}"/>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8" name="TextBox 27">
            <a:extLst>
              <a:ext uri="{FF2B5EF4-FFF2-40B4-BE49-F238E27FC236}">
                <a16:creationId xmlns:a16="http://schemas.microsoft.com/office/drawing/2014/main" id="{3583F6EF-ADEF-F3D1-9D6A-275825BE1621}"/>
              </a:ext>
            </a:extLst>
          </p:cNvPr>
          <p:cNvSpPr txBox="1"/>
          <p:nvPr/>
        </p:nvSpPr>
        <p:spPr>
          <a:xfrm>
            <a:off x="2329545"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29" name="TextBox 28">
            <a:extLst>
              <a:ext uri="{FF2B5EF4-FFF2-40B4-BE49-F238E27FC236}">
                <a16:creationId xmlns:a16="http://schemas.microsoft.com/office/drawing/2014/main" id="{958ABDDA-A38A-326A-3254-62EF0FFF28CE}"/>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0" name="TextBox 29">
            <a:extLst>
              <a:ext uri="{FF2B5EF4-FFF2-40B4-BE49-F238E27FC236}">
                <a16:creationId xmlns:a16="http://schemas.microsoft.com/office/drawing/2014/main" id="{6FB31B50-F761-94B3-CC2F-80EB93AE0868}"/>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1" name="TextBox 30">
            <a:extLst>
              <a:ext uri="{FF2B5EF4-FFF2-40B4-BE49-F238E27FC236}">
                <a16:creationId xmlns:a16="http://schemas.microsoft.com/office/drawing/2014/main" id="{DDF4F853-5915-62C4-BD4A-AD2FE7EE5235}"/>
              </a:ext>
            </a:extLst>
          </p:cNvPr>
          <p:cNvSpPr txBox="1"/>
          <p:nvPr/>
        </p:nvSpPr>
        <p:spPr>
          <a:xfrm>
            <a:off x="2982953" y="1344493"/>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2" name="TextBox 31">
            <a:extLst>
              <a:ext uri="{FF2B5EF4-FFF2-40B4-BE49-F238E27FC236}">
                <a16:creationId xmlns:a16="http://schemas.microsoft.com/office/drawing/2014/main" id="{0F94E61D-400B-5CD3-07C8-8D411FA48480}"/>
              </a:ext>
            </a:extLst>
          </p:cNvPr>
          <p:cNvSpPr txBox="1"/>
          <p:nvPr/>
        </p:nvSpPr>
        <p:spPr>
          <a:xfrm>
            <a:off x="4116127"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3" name="TextBox 32">
            <a:extLst>
              <a:ext uri="{FF2B5EF4-FFF2-40B4-BE49-F238E27FC236}">
                <a16:creationId xmlns:a16="http://schemas.microsoft.com/office/drawing/2014/main" id="{72642137-8882-5D01-DE75-9F6F3FAD9D82}"/>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4" name="TextBox 33">
            <a:extLst>
              <a:ext uri="{FF2B5EF4-FFF2-40B4-BE49-F238E27FC236}">
                <a16:creationId xmlns:a16="http://schemas.microsoft.com/office/drawing/2014/main" id="{0536F194-D57F-740C-33A6-83B06267B68F}"/>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35" name="TextBox 34">
            <a:extLst>
              <a:ext uri="{FF2B5EF4-FFF2-40B4-BE49-F238E27FC236}">
                <a16:creationId xmlns:a16="http://schemas.microsoft.com/office/drawing/2014/main" id="{D51AE474-43E8-39B3-FF43-E60A7E16F76D}"/>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612135469"/>
                  </p:ext>
                </p:extLst>
              </p:nvPr>
            </p:nvGraphicFramePr>
            <p:xfrm>
              <a:off x="5270367" y="1403933"/>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rPr>
                                  <m:t>𝒗</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cs typeface="Helvetica Neue" panose="02000503000000020004" pitchFamily="2" charset="0"/>
                                  </a:rPr>
                                  <m:t>𝒗</m:t>
                                </m:r>
                                <m:r>
                                  <a:rPr lang="en-US" altLang="zh-CN" sz="1600" b="1" i="1" smtClean="0">
                                    <a:latin typeface="Cambria Math" panose="02040503050406030204" pitchFamily="18" charset="0"/>
                                    <a:cs typeface="Helvetica Neue" panose="02000503000000020004" pitchFamily="2" charset="0"/>
                                  </a:rPr>
                                  <m:t>.</m:t>
                                </m:r>
                                <m:r>
                                  <a:rPr lang="en-US" altLang="zh-CN" sz="1600" b="1" i="1" smtClean="0">
                                    <a:latin typeface="Cambria Math" panose="02040503050406030204" pitchFamily="18" charset="0"/>
                                    <a:cs typeface="Helvetica Neue" panose="02000503000000020004" pitchFamily="2" charset="0"/>
                                  </a:rPr>
                                  <m:t>𝝅</m:t>
                                </m:r>
                              </m:oMath>
                            </m:oMathPara>
                          </a14:m>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251646724"/>
                      </a:ext>
                    </a:extLst>
                  </a:tr>
                </a:tbl>
              </a:graphicData>
            </a:graphic>
          </p:graphicFrame>
        </mc:Choice>
        <mc:Fallback xmlns="">
          <p:graphicFrame>
            <p:nvGraphicFramePr>
              <p:cNvPr id="37" name="Table 34">
                <a:extLst>
                  <a:ext uri="{FF2B5EF4-FFF2-40B4-BE49-F238E27FC236}">
                    <a16:creationId xmlns:a16="http://schemas.microsoft.com/office/drawing/2014/main" id="{21DD056B-8ACD-8454-5987-0E8B3A3296E1}"/>
                  </a:ext>
                </a:extLst>
              </p:cNvPr>
              <p:cNvGraphicFramePr>
                <a:graphicFrameLocks noGrp="1"/>
              </p:cNvGraphicFramePr>
              <p:nvPr>
                <p:extLst>
                  <p:ext uri="{D42A27DB-BD31-4B8C-83A1-F6EECF244321}">
                    <p14:modId xmlns:p14="http://schemas.microsoft.com/office/powerpoint/2010/main" val="612135469"/>
                  </p:ext>
                </p:extLst>
              </p:nvPr>
            </p:nvGraphicFramePr>
            <p:xfrm>
              <a:off x="5270367" y="1403933"/>
              <a:ext cx="2857701" cy="2225040"/>
            </p:xfrm>
            <a:graphic>
              <a:graphicData uri="http://schemas.openxmlformats.org/drawingml/2006/table">
                <a:tbl>
                  <a:tblPr firstRow="1" bandRow="1">
                    <a:tableStyleId>{5C22544A-7EE6-4342-B048-85BDC9FD1C3A}</a:tableStyleId>
                  </a:tblPr>
                  <a:tblGrid>
                    <a:gridCol w="952567">
                      <a:extLst>
                        <a:ext uri="{9D8B030D-6E8A-4147-A177-3AD203B41FA5}">
                          <a16:colId xmlns:a16="http://schemas.microsoft.com/office/drawing/2014/main" val="1127506740"/>
                        </a:ext>
                      </a:extLst>
                    </a:gridCol>
                    <a:gridCol w="952567">
                      <a:extLst>
                        <a:ext uri="{9D8B030D-6E8A-4147-A177-3AD203B41FA5}">
                          <a16:colId xmlns:a16="http://schemas.microsoft.com/office/drawing/2014/main" val="1840714982"/>
                        </a:ext>
                      </a:extLst>
                    </a:gridCol>
                    <a:gridCol w="952567">
                      <a:extLst>
                        <a:ext uri="{9D8B030D-6E8A-4147-A177-3AD203B41FA5}">
                          <a16:colId xmlns:a16="http://schemas.microsoft.com/office/drawing/2014/main" val="78899339"/>
                        </a:ext>
                      </a:extLst>
                    </a:gridCol>
                  </a:tblGrid>
                  <a:tr h="370840">
                    <a:tc>
                      <a:txBody>
                        <a:bodyPr/>
                        <a:lstStyle/>
                        <a:p>
                          <a:pPr algn="ctr"/>
                          <a:r>
                            <a:rPr lang="en-US" altLang="zh-CN" sz="1600" dirty="0">
                              <a:latin typeface="PingFang SC" panose="020B0400000000000000" pitchFamily="34" charset="-122"/>
                              <a:ea typeface="PingFang SC" panose="020B0400000000000000" pitchFamily="34" charset="-122"/>
                              <a:cs typeface="Helvetica Neue" panose="02000503000000020004" pitchFamily="2" charset="0"/>
                            </a:rPr>
                            <a:t>Vertex</a:t>
                          </a:r>
                          <a:endParaRPr lang="zh-CN" altLang="en-US" sz="1600" dirty="0">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endParaRPr lang="en-CN"/>
                        </a:p>
                      </a:txBody>
                      <a:tcPr>
                        <a:blipFill>
                          <a:blip r:embed="rId2"/>
                          <a:stretch>
                            <a:fillRect l="-101333" t="-6897" r="-104000" b="-520690"/>
                          </a:stretch>
                        </a:blipFill>
                      </a:tcPr>
                    </a:tc>
                    <a:tc>
                      <a:txBody>
                        <a:bodyPr/>
                        <a:lstStyle/>
                        <a:p>
                          <a:endParaRPr lang="en-CN"/>
                        </a:p>
                      </a:txBody>
                      <a:tcPr>
                        <a:blipFill>
                          <a:blip r:embed="rId2"/>
                          <a:stretch>
                            <a:fillRect l="-198684" t="-6897" r="-2632" b="-520690"/>
                          </a:stretch>
                        </a:blipFill>
                      </a:tcPr>
                    </a:tc>
                    <a:extLst>
                      <a:ext uri="{0D108BD9-81ED-4DB2-BD59-A6C34878D82A}">
                        <a16:rowId xmlns:a16="http://schemas.microsoft.com/office/drawing/2014/main" val="646950088"/>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0</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NIL</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436732190"/>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5</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s</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282499121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z</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7</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915407184"/>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8</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y</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591045986"/>
                      </a:ext>
                    </a:extLst>
                  </a:tr>
                  <a:tr h="370840">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x</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9</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tc>
                      <a:txBody>
                        <a:bodyPr/>
                        <a:lstStyle/>
                        <a:p>
                          <a:pPr algn="ctr"/>
                          <a:r>
                            <a:rPr lang="en-US" altLang="zh-CN"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t</a:t>
                          </a:r>
                          <a:endParaRPr lang="zh-CN" altLang="en-US" sz="16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a:txBody>
                      <a:tcPr/>
                    </a:tc>
                    <a:extLst>
                      <a:ext uri="{0D108BD9-81ED-4DB2-BD59-A6C34878D82A}">
                        <a16:rowId xmlns:a16="http://schemas.microsoft.com/office/drawing/2014/main" val="3251646724"/>
                      </a:ext>
                    </a:extLst>
                  </a:tr>
                </a:tbl>
              </a:graphicData>
            </a:graphic>
          </p:graphicFrame>
        </mc:Fallback>
      </mc:AlternateContent>
    </p:spTree>
    <p:extLst>
      <p:ext uri="{BB962C8B-B14F-4D97-AF65-F5344CB8AC3E}">
        <p14:creationId xmlns:p14="http://schemas.microsoft.com/office/powerpoint/2010/main" val="2721851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1</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定理：</a:t>
                </a:r>
                <a:r>
                  <a:rPr lang="zh-CN" altLang="en-US" dirty="0">
                    <a:cs typeface="Helvetica Neue" panose="02000503000000020004" pitchFamily="2" charset="0"/>
                  </a:rPr>
                  <a:t>在图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𝐺</m:t>
                    </m:r>
                    <m:r>
                      <a:rPr lang="en-US" altLang="zh-CN" b="0" i="1" dirty="0" smtClean="0">
                        <a:latin typeface="Cambria Math" panose="02040503050406030204" pitchFamily="18" charset="0"/>
                        <a:cs typeface="Helvetica Neue" panose="02000503000000020004" pitchFamily="2" charset="0"/>
                      </a:rPr>
                      <m:t>=</m:t>
                    </m:r>
                    <m:d>
                      <m:dPr>
                        <m:ctrlPr>
                          <a:rPr lang="en-US" altLang="zh-CN" b="0" i="1" dirty="0" smtClean="0">
                            <a:latin typeface="Cambria Math" panose="02040503050406030204" pitchFamily="18" charset="0"/>
                            <a:cs typeface="Helvetica Neue" panose="02000503000000020004" pitchFamily="2" charset="0"/>
                          </a:rPr>
                        </m:ctrlPr>
                      </m:dPr>
                      <m:e>
                        <m:r>
                          <a:rPr lang="en-US" altLang="zh-CN" b="0" i="1" dirty="0" smtClean="0">
                            <a:latin typeface="Cambria Math" panose="02040503050406030204" pitchFamily="18" charset="0"/>
                            <a:cs typeface="Helvetica Neue" panose="02000503000000020004" pitchFamily="2" charset="0"/>
                          </a:rPr>
                          <m:t>𝑉</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𝐸</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𝑤</m:t>
                        </m:r>
                      </m:e>
                    </m:d>
                  </m:oMath>
                </a14:m>
                <a:r>
                  <a:rPr lang="zh-CN" altLang="en-US" dirty="0">
                    <a:cs typeface="Helvetica Neue" panose="02000503000000020004" pitchFamily="2" charset="0"/>
                  </a:rPr>
                  <a:t>，其中所有边权重</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𝑤</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𝑒</m:t>
                        </m:r>
                      </m:e>
                    </m:d>
                    <m:r>
                      <a:rPr lang="en-US" altLang="zh-CN" b="0" i="1" smtClean="0">
                        <a:latin typeface="Cambria Math" panose="02040503050406030204" pitchFamily="18" charset="0"/>
                        <a:cs typeface="Helvetica Neue" panose="02000503000000020004" pitchFamily="2" charset="0"/>
                      </a:rPr>
                      <m:t>≥0</m:t>
                    </m:r>
                  </m:oMath>
                </a14:m>
                <a:r>
                  <a:rPr lang="zh-CN" altLang="en-US" dirty="0">
                    <a:cs typeface="Helvetica Neue" panose="02000503000000020004" pitchFamily="2" charset="0"/>
                  </a:rPr>
                  <a:t>，和源点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𝑠</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上运行</a:t>
                </a:r>
                <a:r>
                  <a:rPr lang="en-US" altLang="zh-CN" dirty="0">
                    <a:cs typeface="Helvetica Neue" panose="02000503000000020004" pitchFamily="2" charset="0"/>
                  </a:rPr>
                  <a:t> Dijkstra’s </a:t>
                </a:r>
                <a:r>
                  <a:rPr lang="zh-CN" altLang="en-US" dirty="0">
                    <a:cs typeface="Helvetica Neue" panose="02000503000000020004" pitchFamily="2" charset="0"/>
                  </a:rPr>
                  <a:t>算法，结束时每个顶点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𝑢</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必然满足</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𝑢</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𝑑</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𝛿</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𝑠</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𝑢</m:t>
                        </m:r>
                      </m:e>
                    </m:d>
                  </m:oMath>
                </a14:m>
                <a:r>
                  <a:rPr lang="zh-CN" altLang="en-US" dirty="0">
                    <a:cs typeface="Helvetica Neue" panose="02000503000000020004" pitchFamily="2" charset="0"/>
                  </a:rPr>
                  <a:t>。</a:t>
                </a:r>
                <a:endParaRPr lang="en-US" altLang="zh-CN" dirty="0">
                  <a:cs typeface="Helvetica Neue" panose="02000503000000020004" pitchFamily="2" charset="0"/>
                </a:endParaRPr>
              </a:p>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为了证明上述定理，我们需要证明在第 </a:t>
                </a:r>
                <a:r>
                  <a:rPr lang="en-US" altLang="zh-CN" sz="1800" dirty="0">
                    <a:cs typeface="Helvetica Neue" panose="02000503000000020004" pitchFamily="2" charset="0"/>
                  </a:rPr>
                  <a:t>5-10</a:t>
                </a:r>
                <a:r>
                  <a:rPr lang="zh-CN" altLang="en-US" sz="1800" dirty="0">
                    <a:cs typeface="Helvetica Neue" panose="02000503000000020004" pitchFamily="2" charset="0"/>
                  </a:rPr>
                  <a:t> 行的 </a:t>
                </a:r>
                <a:r>
                  <a:rPr lang="en-US" altLang="zh-CN" sz="1800" dirty="0">
                    <a:cs typeface="Helvetica Neue" panose="02000503000000020004" pitchFamily="2" charset="0"/>
                  </a:rPr>
                  <a:t>While</a:t>
                </a:r>
                <a:r>
                  <a:rPr lang="zh-CN" altLang="en-US" sz="1800" dirty="0">
                    <a:cs typeface="Helvetica Neue" panose="02000503000000020004" pitchFamily="2" charset="0"/>
                  </a:rPr>
                  <a:t> 循环开始时，</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中的每个顶点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都满足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oMath>
                </a14:m>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得到上述结论只需证明在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时已满足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，根据 </a:t>
                </a:r>
                <a:r>
                  <a:rPr lang="en-US" altLang="zh-CN" sz="1800" dirty="0">
                    <a:cs typeface="Helvetica Neue" panose="02000503000000020004" pitchFamily="2" charset="0"/>
                  </a:rPr>
                  <a:t>B-F</a:t>
                </a:r>
                <a:r>
                  <a:rPr lang="zh-CN" altLang="en-US" sz="1800" dirty="0">
                    <a:cs typeface="Helvetica Neue" panose="02000503000000020004" pitchFamily="2" charset="0"/>
                  </a:rPr>
                  <a:t> 算法已经证明过的上界性（引理 </a:t>
                </a:r>
                <a:r>
                  <a:rPr lang="en-US" altLang="zh-CN" sz="1800" dirty="0">
                    <a:cs typeface="Helvetica Neue" panose="02000503000000020004" pitchFamily="2" charset="0"/>
                  </a:rPr>
                  <a:t>2</a:t>
                </a:r>
                <a:r>
                  <a:rPr lang="zh-CN" altLang="en-US" sz="1800" dirty="0">
                    <a:cs typeface="Helvetica Neue" panose="02000503000000020004" pitchFamily="2" charset="0"/>
                  </a:rPr>
                  <a:t>），</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 在之后的运行过程中会永远成立。</a:t>
                </a:r>
                <a:endParaRPr lang="en-US" altLang="zh-CN" sz="1800" dirty="0">
                  <a:cs typeface="Helvetica Neue" panose="02000503000000020004" pitchFamily="2" charset="0"/>
                </a:endParaRPr>
              </a:p>
              <a:p>
                <a:pPr marL="628650" lvl="1" indent="-285750">
                  <a:lnSpc>
                    <a:spcPct val="100000"/>
                  </a:lnSpc>
                </a:pPr>
                <a:r>
                  <a:rPr lang="zh-CN" altLang="en-CN" sz="1800" b="1" dirty="0">
                    <a:solidFill>
                      <a:srgbClr val="C00000"/>
                    </a:solidFill>
                    <a:cs typeface="Helvetica Neue" panose="02000503000000020004" pitchFamily="2" charset="0"/>
                  </a:rPr>
                  <a:t>引理</a:t>
                </a:r>
                <a:r>
                  <a:rPr lang="en-CN" altLang="zh-CN" sz="1800" b="1" dirty="0">
                    <a:solidFill>
                      <a:srgbClr val="C00000"/>
                    </a:solidFill>
                    <a:cs typeface="Helvetica Neue" panose="02000503000000020004" pitchFamily="2" charset="0"/>
                  </a:rPr>
                  <a:t> </a:t>
                </a:r>
                <a:r>
                  <a:rPr lang="en-US" altLang="zh-CN" sz="1800" b="1" dirty="0">
                    <a:solidFill>
                      <a:srgbClr val="C00000"/>
                    </a:solidFill>
                    <a:cs typeface="Helvetica Neue" panose="02000503000000020004" pitchFamily="2" charset="0"/>
                  </a:rPr>
                  <a:t>2 (</a:t>
                </a:r>
                <a:r>
                  <a:rPr lang="zh-CN" altLang="en-US" sz="1800" b="1" dirty="0">
                    <a:solidFill>
                      <a:srgbClr val="C00000"/>
                    </a:solidFill>
                    <a:cs typeface="Helvetica Neue" panose="02000503000000020004" pitchFamily="2" charset="0"/>
                  </a:rPr>
                  <a:t>上界性</a:t>
                </a:r>
                <a:r>
                  <a:rPr lang="en-US" altLang="zh-CN" sz="1800" b="1" dirty="0">
                    <a:solidFill>
                      <a:srgbClr val="C00000"/>
                    </a:solidFill>
                    <a:cs typeface="Helvetica Neue" panose="02000503000000020004" pitchFamily="2" charset="0"/>
                  </a:rPr>
                  <a:t>)</a:t>
                </a:r>
                <a:r>
                  <a:rPr lang="zh-CN" altLang="en-US" sz="1800" b="1" dirty="0">
                    <a:solidFill>
                      <a:srgbClr val="C00000"/>
                    </a:solidFill>
                    <a:cs typeface="Helvetica Neue" panose="02000503000000020004" pitchFamily="2" charset="0"/>
                    <a:sym typeface="Wingdings" pitchFamily="2" charset="2"/>
                  </a:rPr>
                  <a:t>：</a:t>
                </a:r>
                <a:r>
                  <a:rPr lang="en-US" altLang="zh-CN" sz="1800" dirty="0">
                    <a:solidFill>
                      <a:srgbClr val="C00000"/>
                    </a:solidFill>
                    <a:cs typeface="Helvetica Neue" panose="02000503000000020004" pitchFamily="2" charset="0"/>
                    <a:sym typeface="Wingdings" pitchFamily="2" charset="2"/>
                  </a:rPr>
                  <a:t>B-F </a:t>
                </a:r>
                <a:r>
                  <a:rPr lang="zh-CN" altLang="en-US" sz="1800" dirty="0">
                    <a:solidFill>
                      <a:srgbClr val="C00000"/>
                    </a:solidFill>
                    <a:cs typeface="Helvetica Neue" panose="02000503000000020004" pitchFamily="2" charset="0"/>
                    <a:sym typeface="Wingdings" pitchFamily="2" charset="2"/>
                  </a:rPr>
                  <a:t>算法中</a:t>
                </a:r>
                <a:r>
                  <a:rPr lang="en-US" altLang="zh-CN" sz="1800" dirty="0">
                    <a:solidFill>
                      <a:srgbClr val="C00000"/>
                    </a:solidFill>
                    <a:cs typeface="Helvetica Neue" panose="02000503000000020004" pitchFamily="2" charset="0"/>
                    <a:sym typeface="Wingdings" pitchFamily="2" charset="2"/>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en-US" altLang="zh-CN" sz="1800" dirty="0">
                    <a:solidFill>
                      <a:srgbClr val="C00000"/>
                    </a:solidFill>
                    <a:cs typeface="Helvetica Neue" panose="02000503000000020004" pitchFamily="2" charset="0"/>
                  </a:rPr>
                  <a:t> </a:t>
                </a:r>
                <a:r>
                  <a:rPr lang="zh-CN" altLang="en-US" sz="1800" dirty="0">
                    <a:solidFill>
                      <a:srgbClr val="C00000"/>
                    </a:solidFill>
                    <a:cs typeface="Helvetica Neue" panose="02000503000000020004" pitchFamily="2" charset="0"/>
                  </a:rPr>
                  <a:t>永远成立且当达到</a:t>
                </a:r>
                <a:r>
                  <a:rPr lang="en-US" altLang="zh-CN" sz="1800" dirty="0">
                    <a:solidFill>
                      <a:srgbClr val="C00000"/>
                    </a:solidFill>
                    <a:cs typeface="Helvetica Neue" panose="02000503000000020004" pitchFamily="2" charset="0"/>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solidFill>
                      <a:srgbClr val="C00000"/>
                    </a:solidFill>
                    <a:cs typeface="Helvetica Neue" panose="02000503000000020004" pitchFamily="2" charset="0"/>
                  </a:rPr>
                  <a:t> 后</a:t>
                </a:r>
                <a:r>
                  <a:rPr lang="en-US" altLang="zh-CN" sz="1800" dirty="0">
                    <a:solidFill>
                      <a:srgbClr val="C00000"/>
                    </a:solidFill>
                    <a:cs typeface="Helvetica Neue" panose="02000503000000020004" pitchFamily="2" charset="0"/>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oMath>
                </a14:m>
                <a:r>
                  <a:rPr lang="zh-CN" altLang="en-US" sz="1800" dirty="0">
                    <a:solidFill>
                      <a:srgbClr val="C00000"/>
                    </a:solidFill>
                    <a:cs typeface="Helvetica Neue" panose="02000503000000020004" pitchFamily="2" charset="0"/>
                  </a:rPr>
                  <a:t> 不再改变。</a:t>
                </a:r>
                <a:endParaRPr lang="en-US" altLang="zh-CN" sz="1800" dirty="0">
                  <a:solidFill>
                    <a:srgbClr val="C00000"/>
                  </a:solidFill>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965" b="-3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544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2</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定理：</a:t>
                </a:r>
                <a:r>
                  <a:rPr lang="zh-CN" altLang="en-US" dirty="0">
                    <a:cs typeface="Helvetica Neue" panose="02000503000000020004" pitchFamily="2" charset="0"/>
                  </a:rPr>
                  <a:t>在图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𝐺</m:t>
                    </m:r>
                    <m:r>
                      <a:rPr lang="en-US" altLang="zh-CN" b="0" i="1" dirty="0" smtClean="0">
                        <a:latin typeface="Cambria Math" panose="02040503050406030204" pitchFamily="18" charset="0"/>
                        <a:cs typeface="Helvetica Neue" panose="02000503000000020004" pitchFamily="2" charset="0"/>
                      </a:rPr>
                      <m:t>=</m:t>
                    </m:r>
                    <m:d>
                      <m:dPr>
                        <m:ctrlPr>
                          <a:rPr lang="en-US" altLang="zh-CN" b="0" i="1" dirty="0" smtClean="0">
                            <a:latin typeface="Cambria Math" panose="02040503050406030204" pitchFamily="18" charset="0"/>
                            <a:cs typeface="Helvetica Neue" panose="02000503000000020004" pitchFamily="2" charset="0"/>
                          </a:rPr>
                        </m:ctrlPr>
                      </m:dPr>
                      <m:e>
                        <m:r>
                          <a:rPr lang="en-US" altLang="zh-CN" b="0" i="1" dirty="0" smtClean="0">
                            <a:latin typeface="Cambria Math" panose="02040503050406030204" pitchFamily="18" charset="0"/>
                            <a:cs typeface="Helvetica Neue" panose="02000503000000020004" pitchFamily="2" charset="0"/>
                          </a:rPr>
                          <m:t>𝑉</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𝐸</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𝑤</m:t>
                        </m:r>
                      </m:e>
                    </m:d>
                  </m:oMath>
                </a14:m>
                <a:r>
                  <a:rPr lang="zh-CN" altLang="en-US" dirty="0">
                    <a:cs typeface="Helvetica Neue" panose="02000503000000020004" pitchFamily="2" charset="0"/>
                  </a:rPr>
                  <a:t>，其中所有边权重</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𝑤</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𝑒</m:t>
                        </m:r>
                      </m:e>
                    </m:d>
                    <m:r>
                      <a:rPr lang="en-US" altLang="zh-CN" b="0" i="1" smtClean="0">
                        <a:latin typeface="Cambria Math" panose="02040503050406030204" pitchFamily="18" charset="0"/>
                        <a:cs typeface="Helvetica Neue" panose="02000503000000020004" pitchFamily="2" charset="0"/>
                      </a:rPr>
                      <m:t>≥0</m:t>
                    </m:r>
                  </m:oMath>
                </a14:m>
                <a:r>
                  <a:rPr lang="zh-CN" altLang="en-US" dirty="0">
                    <a:cs typeface="Helvetica Neue" panose="02000503000000020004" pitchFamily="2" charset="0"/>
                  </a:rPr>
                  <a:t>，和源点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𝑠</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上运行</a:t>
                </a:r>
                <a:r>
                  <a:rPr lang="en-US" altLang="zh-CN" dirty="0">
                    <a:cs typeface="Helvetica Neue" panose="02000503000000020004" pitchFamily="2" charset="0"/>
                  </a:rPr>
                  <a:t> Dijkstra’s </a:t>
                </a:r>
                <a:r>
                  <a:rPr lang="zh-CN" altLang="en-US" dirty="0">
                    <a:cs typeface="Helvetica Neue" panose="02000503000000020004" pitchFamily="2" charset="0"/>
                  </a:rPr>
                  <a:t>算法，结束时每个顶点 </a:t>
                </a:r>
                <a14:m>
                  <m:oMath xmlns:m="http://schemas.openxmlformats.org/officeDocument/2006/math">
                    <m:r>
                      <a:rPr lang="en-US" altLang="zh-CN" i="1" dirty="0" smtClean="0">
                        <a:latin typeface="Cambria Math" panose="02040503050406030204" pitchFamily="18" charset="0"/>
                        <a:cs typeface="Helvetica Neue" panose="02000503000000020004" pitchFamily="2" charset="0"/>
                      </a:rPr>
                      <m:t>𝑢</m:t>
                    </m:r>
                    <m:r>
                      <a:rPr lang="en-US" altLang="zh-CN" b="0" i="1" dirty="0" smtClean="0">
                        <a:latin typeface="Cambria Math" panose="02040503050406030204" pitchFamily="18" charset="0"/>
                        <a:cs typeface="Helvetica Neue" panose="02000503000000020004" pitchFamily="2" charset="0"/>
                      </a:rPr>
                      <m:t>∈</m:t>
                    </m:r>
                    <m:r>
                      <a:rPr lang="en-US" altLang="zh-CN" b="0" i="1" dirty="0" smtClean="0">
                        <a:latin typeface="Cambria Math" panose="02040503050406030204" pitchFamily="18" charset="0"/>
                        <a:cs typeface="Helvetica Neue" panose="02000503000000020004" pitchFamily="2" charset="0"/>
                      </a:rPr>
                      <m:t>𝑉</m:t>
                    </m:r>
                  </m:oMath>
                </a14:m>
                <a:r>
                  <a:rPr lang="zh-CN" altLang="en-US" dirty="0">
                    <a:cs typeface="Helvetica Neue" panose="02000503000000020004" pitchFamily="2" charset="0"/>
                  </a:rPr>
                  <a:t> 必然满足</a:t>
                </a:r>
                <a:r>
                  <a:rPr lang="en-US" altLang="zh-CN" dirty="0">
                    <a:cs typeface="Helvetica Neue" panose="02000503000000020004" pitchFamily="2" charset="0"/>
                  </a:rPr>
                  <a:t> </a:t>
                </a:r>
                <a14:m>
                  <m:oMath xmlns:m="http://schemas.openxmlformats.org/officeDocument/2006/math">
                    <m:r>
                      <a:rPr lang="en-US" altLang="zh-CN" b="0" i="1" smtClean="0">
                        <a:latin typeface="Cambria Math" panose="02040503050406030204" pitchFamily="18" charset="0"/>
                        <a:cs typeface="Helvetica Neue" panose="02000503000000020004" pitchFamily="2" charset="0"/>
                      </a:rPr>
                      <m:t>𝑢</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𝑑</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𝛿</m:t>
                    </m:r>
                    <m:d>
                      <m:dPr>
                        <m:ctrlPr>
                          <a:rPr lang="en-US" altLang="zh-CN" b="0" i="1" smtClean="0">
                            <a:latin typeface="Cambria Math" panose="02040503050406030204" pitchFamily="18" charset="0"/>
                            <a:cs typeface="Helvetica Neue" panose="02000503000000020004" pitchFamily="2" charset="0"/>
                          </a:rPr>
                        </m:ctrlPr>
                      </m:dPr>
                      <m:e>
                        <m:r>
                          <a:rPr lang="en-US" altLang="zh-CN" b="0" i="1" smtClean="0">
                            <a:latin typeface="Cambria Math" panose="02040503050406030204" pitchFamily="18" charset="0"/>
                            <a:cs typeface="Helvetica Neue" panose="02000503000000020004" pitchFamily="2" charset="0"/>
                          </a:rPr>
                          <m:t>𝑠</m:t>
                        </m:r>
                        <m:r>
                          <a:rPr lang="en-US" altLang="zh-CN" b="0" i="1" smtClean="0">
                            <a:latin typeface="Cambria Math" panose="02040503050406030204" pitchFamily="18" charset="0"/>
                            <a:cs typeface="Helvetica Neue" panose="02000503000000020004" pitchFamily="2" charset="0"/>
                          </a:rPr>
                          <m:t>,</m:t>
                        </m:r>
                        <m:r>
                          <a:rPr lang="en-US" altLang="zh-CN" b="0" i="1" smtClean="0">
                            <a:latin typeface="Cambria Math" panose="02040503050406030204" pitchFamily="18" charset="0"/>
                            <a:cs typeface="Helvetica Neue" panose="02000503000000020004" pitchFamily="2" charset="0"/>
                          </a:rPr>
                          <m:t>𝑢</m:t>
                        </m:r>
                      </m:e>
                    </m:d>
                  </m:oMath>
                </a14:m>
                <a:r>
                  <a:rPr lang="zh-CN" altLang="en-US" dirty="0">
                    <a:cs typeface="Helvetica Neue" panose="02000503000000020004" pitchFamily="2" charset="0"/>
                  </a:rPr>
                  <a:t>。</a:t>
                </a:r>
                <a:endParaRPr lang="en-US" altLang="zh-CN" dirty="0">
                  <a:cs typeface="Helvetica Neue" panose="02000503000000020004" pitchFamily="2" charset="0"/>
                </a:endParaRPr>
              </a:p>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CN" sz="1800" b="1" dirty="0">
                    <a:cs typeface="Helvetica Neue" panose="02000503000000020004" pitchFamily="2" charset="0"/>
                  </a:rPr>
                  <a:t>初始化</a:t>
                </a:r>
                <a:r>
                  <a:rPr lang="zh-CN" altLang="en-US" sz="1800" b="1" dirty="0">
                    <a:cs typeface="Helvetica Neue" panose="02000503000000020004" pitchFamily="2" charset="0"/>
                  </a:rPr>
                  <a:t>：</a:t>
                </a:r>
                <a:r>
                  <a:rPr lang="en-US" altLang="zh-CN" sz="1800" dirty="0">
                    <a:cs typeface="Helvetica Neue" panose="02000503000000020004" pitchFamily="2" charset="0"/>
                  </a:rPr>
                  <a:t>Dijkstra’s</a:t>
                </a:r>
                <a:r>
                  <a:rPr lang="zh-CN" altLang="en-US" sz="1800" dirty="0">
                    <a:cs typeface="Helvetica Neue" panose="02000503000000020004" pitchFamily="2" charset="0"/>
                  </a:rPr>
                  <a:t> 算法开始运行时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𝑆</m:t>
                    </m:r>
                    <m:r>
                      <a:rPr lang="en-US" altLang="zh-CN" sz="1800" b="0" i="1" smtClean="0">
                        <a:latin typeface="Cambria Math" panose="02040503050406030204" pitchFamily="18" charset="0"/>
                        <a:cs typeface="Helvetica Neue" panose="02000503000000020004" pitchFamily="2" charset="0"/>
                      </a:rPr>
                      <m:t>=∅</m:t>
                    </m:r>
                  </m:oMath>
                </a14:m>
                <a:r>
                  <a:rPr lang="zh-CN" altLang="en-US" sz="1800" dirty="0">
                    <a:cs typeface="Helvetica Neue" panose="02000503000000020004" pitchFamily="2" charset="0"/>
                  </a:rPr>
                  <a:t> 结论成立</a:t>
                </a:r>
                <a:endParaRPr lang="en-US" altLang="zh-CN" sz="1800" dirty="0">
                  <a:cs typeface="Helvetica Neue" panose="02000503000000020004" pitchFamily="2" charset="0"/>
                </a:endParaRPr>
              </a:p>
              <a:p>
                <a:pPr marL="628650" lvl="1" indent="-285750">
                  <a:lnSpc>
                    <a:spcPct val="100000"/>
                  </a:lnSpc>
                </a:pPr>
                <a:r>
                  <a:rPr lang="zh-CN" altLang="en-US" sz="1800" b="1" dirty="0">
                    <a:cs typeface="Helvetica Neue" panose="02000503000000020004" pitchFamily="2" charset="0"/>
                  </a:rPr>
                  <a:t>更新维护：</a:t>
                </a:r>
                <a:r>
                  <a:rPr lang="zh-CN" altLang="en-US" sz="1800" dirty="0">
                    <a:cs typeface="Helvetica Neue" panose="02000503000000020004" pitchFamily="2" charset="0"/>
                  </a:rPr>
                  <a:t>我们希望使用反证法证明在每个 </a:t>
                </a:r>
                <a:r>
                  <a:rPr lang="en-US" altLang="zh-CN" sz="1800" dirty="0">
                    <a:cs typeface="Helvetica Neue" panose="02000503000000020004" pitchFamily="2" charset="0"/>
                  </a:rPr>
                  <a:t>While</a:t>
                </a:r>
                <a:r>
                  <a:rPr lang="zh-CN" altLang="en-US" sz="1800" dirty="0">
                    <a:cs typeface="Helvetica Neue" panose="02000503000000020004" pitchFamily="2" charset="0"/>
                  </a:rPr>
                  <a:t> 循环被加入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顶点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都满足</a:t>
                </a:r>
                <a:r>
                  <a:rPr lang="en-US" altLang="zh-CN" sz="1800" dirty="0">
                    <a:cs typeface="Helvetica Neue" panose="02000503000000020004" pitchFamily="2" charset="0"/>
                  </a:rPr>
                  <a:t>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。假设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是第一个被加入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&gt;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en-US" altLang="zh-CN" sz="1800" dirty="0">
                    <a:cs typeface="Helvetica Neue" panose="02000503000000020004" pitchFamily="2" charset="0"/>
                  </a:rPr>
                  <a:t> </a:t>
                </a:r>
                <a:r>
                  <a:rPr lang="zh-CN" altLang="en-US" sz="1800" dirty="0">
                    <a:cs typeface="Helvetica Neue" panose="02000503000000020004" pitchFamily="2" charset="0"/>
                  </a:rPr>
                  <a:t>的顶点，我们考虑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的那一轮 </a:t>
                </a:r>
                <a:r>
                  <a:rPr lang="en-US" altLang="zh-CN" sz="1800" dirty="0">
                    <a:cs typeface="Helvetica Neue" panose="02000503000000020004" pitchFamily="2" charset="0"/>
                  </a:rPr>
                  <a:t>While</a:t>
                </a:r>
                <a:r>
                  <a:rPr lang="zh-CN" altLang="en-US" sz="1800" dirty="0">
                    <a:cs typeface="Helvetica Neue" panose="02000503000000020004" pitchFamily="2" charset="0"/>
                  </a:rPr>
                  <a:t> 循环</a:t>
                </a:r>
                <a:r>
                  <a:rPr lang="zh-CN" altLang="en-CN" sz="1800" dirty="0">
                    <a:cs typeface="Helvetica Neue" panose="02000503000000020004" pitchFamily="2" charset="0"/>
                  </a:rPr>
                  <a:t>以得出</a:t>
                </a:r>
                <a:r>
                  <a:rPr lang="zh-CN" altLang="en-US" sz="1800" dirty="0">
                    <a:cs typeface="Helvetica Neue" panose="02000503000000020004" pitchFamily="2" charset="0"/>
                  </a:rPr>
                  <a:t>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 的结论，从而得出与假设相矛盾</a:t>
                </a:r>
                <a:r>
                  <a:rPr lang="zh-CN" altLang="en-CN" sz="1800" dirty="0">
                    <a:cs typeface="Helvetica Neue" panose="02000503000000020004" pitchFamily="2" charset="0"/>
                  </a:rPr>
                  <a:t>以完成证明</a:t>
                </a:r>
                <a:r>
                  <a:rPr lang="zh-CN" altLang="en-US" sz="1800" dirty="0">
                    <a:cs typeface="Helvetica Neue" panose="02000503000000020004" pitchFamily="2" charset="0"/>
                  </a:rPr>
                  <a:t>。</a:t>
                </a: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812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3</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首先，当</a:t>
                </a:r>
                <a:r>
                  <a:rPr lang="en-US" altLang="zh-CN" sz="1800" dirty="0">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𝑠</m:t>
                    </m:r>
                  </m:oMath>
                </a14:m>
                <a:r>
                  <a:rPr lang="en-US" altLang="zh-CN" sz="1800" dirty="0">
                    <a:cs typeface="Helvetica Neue" panose="02000503000000020004" pitchFamily="2" charset="0"/>
                  </a:rPr>
                  <a:t> </a:t>
                </a:r>
                <a:r>
                  <a:rPr lang="zh-CN" altLang="en-US" sz="1800" dirty="0">
                    <a:cs typeface="Helvetica Neue" panose="02000503000000020004" pitchFamily="2" charset="0"/>
                  </a:rPr>
                  <a:t>时，因为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一定是第一个被加入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的顶点，且必然满足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𝑠</m:t>
                        </m:r>
                      </m:e>
                    </m:d>
                    <m:r>
                      <a:rPr lang="en-US" altLang="zh-CN" sz="1800" b="0" i="1" smtClean="0">
                        <a:latin typeface="Cambria Math" panose="02040503050406030204" pitchFamily="18" charset="0"/>
                        <a:cs typeface="Helvetica Neue" panose="02000503000000020004" pitchFamily="2" charset="0"/>
                      </a:rPr>
                      <m:t>=0</m:t>
                    </m:r>
                  </m:oMath>
                </a14:m>
                <a:r>
                  <a:rPr lang="zh-CN" altLang="en-US" sz="1800" dirty="0">
                    <a:cs typeface="Helvetica Neue" panose="02000503000000020004" pitchFamily="2" charset="0"/>
                  </a:rPr>
                  <a:t> 与假设相矛盾</a:t>
                </a:r>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然后我们考虑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𝑠</m:t>
                    </m:r>
                  </m:oMath>
                </a14:m>
                <a:r>
                  <a:rPr lang="en-US" altLang="zh-CN" sz="1800" dirty="0">
                    <a:cs typeface="Helvetica Neue" panose="02000503000000020004" pitchFamily="2" charset="0"/>
                  </a:rPr>
                  <a:t> </a:t>
                </a:r>
                <a:r>
                  <a:rPr lang="zh-CN" altLang="en-US" sz="1800" dirty="0">
                    <a:cs typeface="Helvetica Neue" panose="02000503000000020004" pitchFamily="2" charset="0"/>
                  </a:rPr>
                  <a:t>的情况，因为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已加入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，我们有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𝑆</m:t>
                    </m:r>
                    <m:r>
                      <a:rPr lang="en-US" altLang="zh-CN" sz="1800" b="0" i="1" smtClean="0">
                        <a:latin typeface="Cambria Math" panose="02040503050406030204" pitchFamily="18" charset="0"/>
                        <a:cs typeface="Helvetica Neue" panose="02000503000000020004" pitchFamily="2" charset="0"/>
                      </a:rPr>
                      <m:t>≠∅</m:t>
                    </m:r>
                  </m:oMath>
                </a14:m>
                <a:r>
                  <a:rPr lang="zh-CN" altLang="en-US" sz="1800" dirty="0">
                    <a:cs typeface="Helvetica Neue" panose="02000503000000020004" pitchFamily="2" charset="0"/>
                  </a:rPr>
                  <a:t>。我们同样排除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是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a:t>
                </a:r>
                <a:r>
                  <a:rPr lang="zh-CN" altLang="en-CN" sz="1800" dirty="0">
                    <a:cs typeface="Helvetica Neue" panose="02000503000000020004" pitchFamily="2" charset="0"/>
                  </a:rPr>
                  <a:t>不可达的</a:t>
                </a:r>
                <a:r>
                  <a:rPr lang="zh-CN" altLang="en-US" sz="1800" dirty="0">
                    <a:cs typeface="Helvetica Neue" panose="02000503000000020004" pitchFamily="2" charset="0"/>
                  </a:rPr>
                  <a:t>，否则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r>
                      <a:rPr lang="en-US" altLang="zh-CN" sz="1800" b="0" i="1" smtClean="0">
                        <a:latin typeface="Cambria Math" panose="02040503050406030204" pitchFamily="18" charset="0"/>
                        <a:cs typeface="Helvetica Neue" panose="02000503000000020004" pitchFamily="2" charset="0"/>
                      </a:rPr>
                      <m:t>=∞</m:t>
                    </m:r>
                  </m:oMath>
                </a14:m>
                <a:r>
                  <a:rPr lang="en-US" altLang="zh-CN" sz="1800" dirty="0">
                    <a:cs typeface="Helvetica Neue" panose="02000503000000020004" pitchFamily="2" charset="0"/>
                  </a:rPr>
                  <a:t> </a:t>
                </a:r>
                <a:r>
                  <a:rPr lang="zh-CN" altLang="en-US" sz="1800" dirty="0">
                    <a:cs typeface="Helvetica Neue" panose="02000503000000020004" pitchFamily="2" charset="0"/>
                  </a:rPr>
                  <a:t>也与假设相矛盾。在排除上述情况后，我们假设路径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为</a:t>
                </a:r>
                <a:r>
                  <a:rPr lang="en-US" altLang="zh-CN" sz="1800" dirty="0">
                    <a:cs typeface="Helvetica Neue" panose="02000503000000020004" pitchFamily="2" charset="0"/>
                  </a:rPr>
                  <a:t>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oMath>
                </a14:m>
                <a:r>
                  <a:rPr lang="zh-CN" altLang="en-US" sz="1800" dirty="0">
                    <a:cs typeface="Helvetica Neue" panose="02000503000000020004" pitchFamily="2" charset="0"/>
                  </a:rPr>
                  <a:t> 到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的一条最短路径。在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前，路径 </a:t>
                </a:r>
                <a14:m>
                  <m:oMath xmlns:m="http://schemas.openxmlformats.org/officeDocument/2006/math">
                    <m:r>
                      <a:rPr lang="en-US" altLang="zh-CN" sz="1800" i="1" dirty="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连通了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𝑠</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和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𝑉</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，其中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𝑦</m:t>
                    </m:r>
                  </m:oMath>
                </a14:m>
                <a:r>
                  <a:rPr lang="zh-CN" altLang="en-US" sz="1800" dirty="0">
                    <a:cs typeface="Helvetica Neue" panose="02000503000000020004" pitchFamily="2" charset="0"/>
                  </a:rPr>
                  <a:t> 是路径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上第一个不在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里的顶点，</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𝑥</m:t>
                    </m:r>
                  </m:oMath>
                </a14:m>
                <a:r>
                  <a:rPr lang="zh-CN" altLang="en-US" sz="1800" dirty="0">
                    <a:cs typeface="Helvetica Neue" panose="02000503000000020004" pitchFamily="2" charset="0"/>
                  </a:rPr>
                  <a:t> 是路径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上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𝑦</m:t>
                    </m:r>
                  </m:oMath>
                </a14:m>
                <a:r>
                  <a:rPr lang="zh-CN" altLang="en-US" sz="1800" dirty="0">
                    <a:cs typeface="Helvetica Neue" panose="02000503000000020004" pitchFamily="2" charset="0"/>
                  </a:rPr>
                  <a:t> 的</a:t>
                </a:r>
                <a:r>
                  <a:rPr lang="zh-CN" altLang="en-CN" sz="1800" dirty="0">
                    <a:cs typeface="Helvetica Neue" panose="02000503000000020004" pitchFamily="2" charset="0"/>
                  </a:rPr>
                  <a:t>前序</a:t>
                </a:r>
                <a:r>
                  <a:rPr lang="zh-CN" altLang="en-US" sz="1800" dirty="0">
                    <a:cs typeface="Helvetica Neue" panose="02000503000000020004" pitchFamily="2" charset="0"/>
                  </a:rPr>
                  <a:t>顶点。此时，我们可以将路径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分解为 </a:t>
                </a:r>
                <a14:m>
                  <m:oMath xmlns:m="http://schemas.openxmlformats.org/officeDocument/2006/math">
                    <m:d>
                      <m:dPr>
                        <m:begChr m:val="⟨"/>
                        <m:endChr m:val="⟩"/>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groupChr>
                          <m:groupChrPr>
                            <m:chr m:val="→"/>
                            <m:vertJc m:val="bot"/>
                            <m:ctrlPr>
                              <a:rPr lang="en-US" altLang="zh-CN" sz="1800" b="0" i="1" smtClean="0">
                                <a:latin typeface="Cambria Math" panose="02040503050406030204" pitchFamily="18" charset="0"/>
                                <a:cs typeface="Helvetica Neue" panose="02000503000000020004" pitchFamily="2" charset="0"/>
                              </a:rPr>
                            </m:ctrlPr>
                          </m:groupChrPr>
                          <m:e>
                            <m:sSub>
                              <m:sSubPr>
                                <m:ctrlPr>
                                  <a:rPr lang="en-US" altLang="zh-CN" sz="1800" b="0" i="1" smtClean="0">
                                    <a:latin typeface="Cambria Math" panose="02040503050406030204" pitchFamily="18" charset="0"/>
                                    <a:cs typeface="Helvetica Neue" panose="02000503000000020004" pitchFamily="2" charset="0"/>
                                  </a:rPr>
                                </m:ctrlPr>
                              </m:sSubPr>
                              <m:e>
                                <m:r>
                                  <m:rPr>
                                    <m:brk m:alnAt="2"/>
                                  </m:rPr>
                                  <a:rPr lang="en-US" altLang="zh-CN" sz="1800" b="0" i="1" smtClean="0">
                                    <a:latin typeface="Cambria Math" panose="02040503050406030204" pitchFamily="18" charset="0"/>
                                    <a:cs typeface="Helvetica Neue" panose="02000503000000020004" pitchFamily="2" charset="0"/>
                                  </a:rPr>
                                  <m:t>𝑝</m:t>
                                </m:r>
                              </m:e>
                              <m:sub>
                                <m:r>
                                  <m:rPr>
                                    <m:brk m:alnAt="2"/>
                                  </m:rPr>
                                  <a:rPr lang="en-US" altLang="zh-CN" sz="1800" b="0" i="1" smtClean="0">
                                    <a:latin typeface="Cambria Math" panose="02040503050406030204" pitchFamily="18" charset="0"/>
                                    <a:cs typeface="Helvetica Neue" panose="02000503000000020004" pitchFamily="2" charset="0"/>
                                  </a:rPr>
                                  <m:t>1</m:t>
                                </m:r>
                              </m:sub>
                            </m:sSub>
                          </m:e>
                        </m:groupChr>
                        <m:r>
                          <a:rPr lang="en-US" altLang="zh-CN" sz="1800" b="0" i="1" smtClean="0">
                            <a:latin typeface="Cambria Math" panose="02040503050406030204" pitchFamily="18" charset="0"/>
                            <a:cs typeface="Helvetica Neue" panose="02000503000000020004" pitchFamily="2" charset="0"/>
                          </a:rPr>
                          <m:t>𝑥</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groupChr>
                          <m:groupChrPr>
                            <m:chr m:val="→"/>
                            <m:vertJc m:val="bot"/>
                            <m:ctrlPr>
                              <a:rPr lang="en-US" altLang="zh-CN" sz="1800" b="0" i="1" smtClean="0">
                                <a:latin typeface="Cambria Math" panose="02040503050406030204" pitchFamily="18" charset="0"/>
                                <a:cs typeface="Helvetica Neue" panose="02000503000000020004" pitchFamily="2" charset="0"/>
                              </a:rPr>
                            </m:ctrlPr>
                          </m:groupChrPr>
                          <m:e>
                            <m:sSub>
                              <m:sSubPr>
                                <m:ctrlPr>
                                  <a:rPr lang="en-US" altLang="zh-CN" sz="1800" b="0" i="1" smtClean="0">
                                    <a:latin typeface="Cambria Math" panose="02040503050406030204" pitchFamily="18" charset="0"/>
                                    <a:cs typeface="Helvetica Neue" panose="02000503000000020004" pitchFamily="2" charset="0"/>
                                  </a:rPr>
                                </m:ctrlPr>
                              </m:sSubPr>
                              <m:e>
                                <m:r>
                                  <m:rPr>
                                    <m:brk m:alnAt="2"/>
                                  </m:rPr>
                                  <a:rPr lang="en-US" altLang="zh-CN" sz="1800" b="0" i="1" smtClean="0">
                                    <a:latin typeface="Cambria Math" panose="02040503050406030204" pitchFamily="18" charset="0"/>
                                    <a:cs typeface="Helvetica Neue" panose="02000503000000020004" pitchFamily="2" charset="0"/>
                                  </a:rPr>
                                  <m:t>𝑝</m:t>
                                </m:r>
                              </m:e>
                              <m:sub>
                                <m:r>
                                  <m:rPr>
                                    <m:brk m:alnAt="2"/>
                                  </m:rPr>
                                  <a:rPr lang="en-US" altLang="zh-CN" sz="1800" b="0" i="1" smtClean="0">
                                    <a:latin typeface="Cambria Math" panose="02040503050406030204" pitchFamily="18" charset="0"/>
                                    <a:cs typeface="Helvetica Neue" panose="02000503000000020004" pitchFamily="2" charset="0"/>
                                  </a:rPr>
                                  <m:t>2</m:t>
                                </m:r>
                              </m:sub>
                            </m:sSub>
                          </m:e>
                        </m:groupChr>
                        <m:r>
                          <a:rPr lang="en-US" altLang="zh-CN" sz="1800" b="0" i="1" smtClean="0">
                            <a:latin typeface="Cambria Math" panose="02040503050406030204" pitchFamily="18" charset="0"/>
                            <a:cs typeface="Helvetica Neue" panose="02000503000000020004" pitchFamily="2" charset="0"/>
                          </a:rPr>
                          <m:t>𝑢</m:t>
                        </m:r>
                      </m:e>
                    </m:d>
                  </m:oMath>
                </a14:m>
                <a:r>
                  <a:rPr lang="en-US" altLang="zh-CN" sz="1800" dirty="0">
                    <a:cs typeface="Helvetica Neue" panose="02000503000000020004" pitchFamily="2" charset="0"/>
                  </a:rPr>
                  <a:t> </a:t>
                </a:r>
                <a:r>
                  <a:rPr lang="zh-CN" altLang="en-US" sz="1800" dirty="0">
                    <a:cs typeface="Helvetica Neue" panose="02000503000000020004" pitchFamily="2" charset="0"/>
                  </a:rPr>
                  <a:t>的形式。</a:t>
                </a: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2116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算法：正确性（图示）</a:t>
            </a:r>
          </a:p>
        </p:txBody>
      </p:sp>
      <p:pic>
        <p:nvPicPr>
          <p:cNvPr id="7" name="Picture 6" descr="Diagram, shape&#10;&#10;Description automatically generated">
            <a:extLst>
              <a:ext uri="{FF2B5EF4-FFF2-40B4-BE49-F238E27FC236}">
                <a16:creationId xmlns:a16="http://schemas.microsoft.com/office/drawing/2014/main" id="{FC76E362-5E3D-7BB6-C0B1-53EF6C8A10D7}"/>
              </a:ext>
            </a:extLst>
          </p:cNvPr>
          <p:cNvPicPr>
            <a:picLocks noChangeAspect="1"/>
          </p:cNvPicPr>
          <p:nvPr/>
        </p:nvPicPr>
        <p:blipFill>
          <a:blip r:embed="rId2"/>
          <a:stretch>
            <a:fillRect/>
          </a:stretch>
        </p:blipFill>
        <p:spPr>
          <a:xfrm>
            <a:off x="1872000" y="1820290"/>
            <a:ext cx="5400000" cy="2624765"/>
          </a:xfrm>
          <a:prstGeom prst="rect">
            <a:avLst/>
          </a:prstGeom>
        </p:spPr>
      </p:pic>
    </p:spTree>
    <p:extLst>
      <p:ext uri="{BB962C8B-B14F-4D97-AF65-F5344CB8AC3E}">
        <p14:creationId xmlns:p14="http://schemas.microsoft.com/office/powerpoint/2010/main" val="125387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4</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基于上述对路径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𝑝</m:t>
                    </m:r>
                  </m:oMath>
                </a14:m>
                <a:r>
                  <a:rPr lang="zh-CN" altLang="en-US" sz="1800" dirty="0">
                    <a:cs typeface="Helvetica Neue" panose="02000503000000020004" pitchFamily="2" charset="0"/>
                  </a:rPr>
                  <a:t> 的分解，我们证明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𝑦</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e>
                    </m:d>
                    <m:r>
                      <a:rPr lang="en-US" altLang="zh-CN" sz="1800" i="1">
                        <a:latin typeface="Cambria Math" panose="02040503050406030204" pitchFamily="18" charset="0"/>
                        <a:cs typeface="Helvetica Neue" panose="02000503000000020004" pitchFamily="2" charset="0"/>
                      </a:rPr>
                      <m:t> </m:t>
                    </m:r>
                  </m:oMath>
                </a14:m>
                <a:r>
                  <a:rPr lang="zh-CN" altLang="en-US" sz="1800" dirty="0">
                    <a:cs typeface="Helvetica Neue" panose="02000503000000020004" pitchFamily="2" charset="0"/>
                  </a:rPr>
                  <a:t>。首先，因为我们假设 </a:t>
                </a:r>
                <a14:m>
                  <m:oMath xmlns:m="http://schemas.openxmlformats.org/officeDocument/2006/math">
                    <m:r>
                      <a:rPr lang="en-US" altLang="zh-CN" sz="1800" i="1" dirty="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是第一个被加入 </a:t>
                </a:r>
                <a14:m>
                  <m:oMath xmlns:m="http://schemas.openxmlformats.org/officeDocument/2006/math">
                    <m:r>
                      <a:rPr lang="en-US" altLang="zh-CN" sz="1800" i="1" dirty="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&gt;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en-US" altLang="zh-CN" sz="1800" dirty="0">
                    <a:cs typeface="Helvetica Neue" panose="02000503000000020004" pitchFamily="2" charset="0"/>
                  </a:rPr>
                  <a:t> </a:t>
                </a:r>
                <a:r>
                  <a:rPr lang="zh-CN" altLang="en-US" sz="1800" dirty="0">
                    <a:cs typeface="Helvetica Neue" panose="02000503000000020004" pitchFamily="2" charset="0"/>
                  </a:rPr>
                  <a:t>的顶点，所以当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𝑥</m:t>
                    </m:r>
                  </m:oMath>
                </a14:m>
                <a:r>
                  <a:rPr lang="zh-CN" altLang="en-US" sz="1800" dirty="0">
                    <a:cs typeface="Helvetica Neue" panose="02000503000000020004" pitchFamily="2" charset="0"/>
                  </a:rPr>
                  <a:t> 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𝑥</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𝑥</m:t>
                        </m:r>
                      </m:e>
                    </m:d>
                  </m:oMath>
                </a14:m>
                <a:r>
                  <a:rPr lang="zh-CN" altLang="en-US" sz="1800" dirty="0">
                    <a:cs typeface="Helvetica Neue" panose="02000503000000020004" pitchFamily="2" charset="0"/>
                  </a:rPr>
                  <a:t>。此时根据收敛性（引理 </a:t>
                </a:r>
                <a:r>
                  <a:rPr lang="en-US" altLang="zh-CN" sz="1800" dirty="0">
                    <a:cs typeface="Helvetica Neue" panose="02000503000000020004" pitchFamily="2" charset="0"/>
                  </a:rPr>
                  <a:t>3</a:t>
                </a:r>
                <a:r>
                  <a:rPr lang="zh-CN" altLang="en-US" sz="1800" dirty="0">
                    <a:cs typeface="Helvetica Neue" panose="02000503000000020004" pitchFamily="2" charset="0"/>
                  </a:rPr>
                  <a:t>）我们得到 </a:t>
                </a:r>
                <a14:m>
                  <m:oMath xmlns:m="http://schemas.openxmlformats.org/officeDocument/2006/math">
                    <m:r>
                      <a:rPr lang="en-US" altLang="zh-CN" sz="1800" i="1">
                        <a:latin typeface="Cambria Math" panose="02040503050406030204" pitchFamily="18" charset="0"/>
                        <a:cs typeface="Helvetica Neue" panose="02000503000000020004" pitchFamily="2" charset="0"/>
                      </a:rPr>
                      <m:t>𝑦</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𝑦</m:t>
                        </m:r>
                      </m:e>
                    </m:d>
                  </m:oMath>
                </a14:m>
                <a:r>
                  <a:rPr lang="zh-CN" altLang="en-US" sz="1800" dirty="0">
                    <a:cs typeface="Helvetica Neue" panose="02000503000000020004" pitchFamily="2" charset="0"/>
                  </a:rPr>
                  <a:t>。</a:t>
                </a:r>
                <a:endParaRPr lang="en-US" altLang="zh-CN" sz="1800" dirty="0">
                  <a:cs typeface="Helvetica Neue" panose="02000503000000020004" pitchFamily="2" charset="0"/>
                </a:endParaRPr>
              </a:p>
              <a:p>
                <a:pPr marL="628650" lvl="1" indent="-285750">
                  <a:lnSpc>
                    <a:spcPct val="100000"/>
                  </a:lnSpc>
                </a:pPr>
                <a:r>
                  <a:rPr lang="zh-CN" altLang="en-CN" sz="1800" b="1" dirty="0">
                    <a:solidFill>
                      <a:srgbClr val="C00000"/>
                    </a:solidFill>
                    <a:cs typeface="Helvetica Neue" panose="02000503000000020004" pitchFamily="2" charset="0"/>
                  </a:rPr>
                  <a:t>引理</a:t>
                </a:r>
                <a:r>
                  <a:rPr lang="zh-CN" altLang="en-US" sz="1800" b="1" dirty="0">
                    <a:solidFill>
                      <a:srgbClr val="C00000"/>
                    </a:solidFill>
                    <a:cs typeface="Helvetica Neue" panose="02000503000000020004" pitchFamily="2" charset="0"/>
                  </a:rPr>
                  <a:t> </a:t>
                </a:r>
                <a:r>
                  <a:rPr lang="en-US" altLang="zh-CN" sz="1800" b="1" dirty="0">
                    <a:solidFill>
                      <a:srgbClr val="C00000"/>
                    </a:solidFill>
                    <a:cs typeface="Helvetica Neue" panose="02000503000000020004" pitchFamily="2" charset="0"/>
                  </a:rPr>
                  <a:t>3</a:t>
                </a:r>
                <a:r>
                  <a:rPr lang="zh-CN" altLang="en-US" sz="1800" b="1" dirty="0">
                    <a:solidFill>
                      <a:srgbClr val="C00000"/>
                    </a:solidFill>
                    <a:cs typeface="Helvetica Neue" panose="02000503000000020004" pitchFamily="2" charset="0"/>
                  </a:rPr>
                  <a:t> </a:t>
                </a:r>
                <a:r>
                  <a:rPr lang="en-US" altLang="zh-CN" sz="1800" b="1" dirty="0">
                    <a:solidFill>
                      <a:srgbClr val="C00000"/>
                    </a:solidFill>
                    <a:cs typeface="Helvetica Neue" panose="02000503000000020004" pitchFamily="2" charset="0"/>
                  </a:rPr>
                  <a:t>(</a:t>
                </a:r>
                <a:r>
                  <a:rPr lang="zh-CN" altLang="en-US" sz="1800" b="1" dirty="0">
                    <a:solidFill>
                      <a:srgbClr val="C00000"/>
                    </a:solidFill>
                    <a:cs typeface="Helvetica Neue" panose="02000503000000020004" pitchFamily="2" charset="0"/>
                  </a:rPr>
                  <a:t>收敛性</a:t>
                </a:r>
                <a:r>
                  <a:rPr lang="en-US" altLang="zh-CN" sz="1800" b="1" dirty="0">
                    <a:solidFill>
                      <a:srgbClr val="C00000"/>
                    </a:solidFill>
                    <a:cs typeface="Helvetica Neue" panose="02000503000000020004" pitchFamily="2" charset="0"/>
                  </a:rPr>
                  <a:t>)</a:t>
                </a:r>
                <a:r>
                  <a:rPr lang="zh-CN" altLang="en-US" sz="1800" b="1" dirty="0">
                    <a:solidFill>
                      <a:srgbClr val="C00000"/>
                    </a:solidFill>
                    <a:cs typeface="Helvetica Neue" panose="02000503000000020004" pitchFamily="2" charset="0"/>
                    <a:sym typeface="Wingdings" pitchFamily="2" charset="2"/>
                  </a:rPr>
                  <a:t>：</a:t>
                </a:r>
                <a:r>
                  <a:rPr lang="zh-CN" altLang="en-US" sz="1800" dirty="0">
                    <a:solidFill>
                      <a:srgbClr val="C00000"/>
                    </a:solidFill>
                    <a:cs typeface="Helvetica Neue" panose="02000503000000020004" pitchFamily="2" charset="0"/>
                    <a:sym typeface="Wingdings" pitchFamily="2" charset="2"/>
                  </a:rPr>
                  <a:t>假设</a:t>
                </a:r>
                <a:r>
                  <a:rPr lang="en-US" altLang="zh-CN" sz="1800" dirty="0">
                    <a:solidFill>
                      <a:srgbClr val="C00000"/>
                    </a:solidFill>
                    <a:cs typeface="Helvetica Neue" panose="02000503000000020004" pitchFamily="2" charset="0"/>
                    <a:sym typeface="Wingdings" pitchFamily="2" charset="2"/>
                  </a:rPr>
                  <a:t>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𝑝</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d>
                      <m:dPr>
                        <m:begChr m:val="⟨"/>
                        <m:endChr m:val="⟩"/>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solidFill>
                      <a:srgbClr val="C00000"/>
                    </a:solidFill>
                    <a:cs typeface="Helvetica Neue" panose="02000503000000020004" pitchFamily="2" charset="0"/>
                    <a:sym typeface="Wingdings" pitchFamily="2" charset="2"/>
                  </a:rPr>
                  <a:t> 为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oMath>
                </a14:m>
                <a:r>
                  <a:rPr lang="zh-CN" altLang="en-US" sz="1800" dirty="0">
                    <a:solidFill>
                      <a:srgbClr val="C00000"/>
                    </a:solidFill>
                    <a:cs typeface="Helvetica Neue" panose="02000503000000020004" pitchFamily="2" charset="0"/>
                    <a:sym typeface="Wingdings" pitchFamily="2" charset="2"/>
                  </a:rPr>
                  <a:t> 到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oMath>
                </a14:m>
                <a:r>
                  <a:rPr lang="zh-CN" altLang="en-US" sz="1800" dirty="0">
                    <a:solidFill>
                      <a:srgbClr val="C00000"/>
                    </a:solidFill>
                    <a:cs typeface="Helvetica Neue" panose="02000503000000020004" pitchFamily="2" charset="0"/>
                    <a:sym typeface="Wingdings" pitchFamily="2" charset="2"/>
                  </a:rPr>
                  <a:t> 的一条最短路径。</a:t>
                </a:r>
                <a:r>
                  <a:rPr lang="en-US" altLang="zh-CN" sz="1800" dirty="0">
                    <a:solidFill>
                      <a:srgbClr val="C00000"/>
                    </a:solidFill>
                    <a:cs typeface="Helvetica Neue" panose="02000503000000020004" pitchFamily="2" charset="0"/>
                    <a:sym typeface="Wingdings" pitchFamily="2" charset="2"/>
                  </a:rPr>
                  <a:t> B-F</a:t>
                </a:r>
                <a:r>
                  <a:rPr lang="zh-CN" altLang="en-US" sz="1800" dirty="0">
                    <a:solidFill>
                      <a:srgbClr val="C00000"/>
                    </a:solidFill>
                    <a:cs typeface="Helvetica Neue" panose="02000503000000020004" pitchFamily="2" charset="0"/>
                    <a:sym typeface="Wingdings" pitchFamily="2" charset="2"/>
                  </a:rPr>
                  <a:t> 算法中，如果在第 </a:t>
                </a:r>
                <a14:m>
                  <m:oMath xmlns:m="http://schemas.openxmlformats.org/officeDocument/2006/math">
                    <m:sSup>
                      <m:sSupPr>
                        <m:ctrlP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sSupPr>
                      <m:e>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e>
                      <m:sup>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sup>
                    </m:sSup>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&lt;</m:t>
                    </m:r>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𝑖</m:t>
                    </m:r>
                  </m:oMath>
                </a14:m>
                <a:r>
                  <a:rPr lang="zh-CN" altLang="en-US" sz="1800" dirty="0">
                    <a:solidFill>
                      <a:srgbClr val="C00000"/>
                    </a:solidFill>
                    <a:cs typeface="Helvetica Neue" panose="02000503000000020004" pitchFamily="2" charset="0"/>
                    <a:sym typeface="Wingdings" pitchFamily="2" charset="2"/>
                  </a:rPr>
                  <a:t> 轮中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𝑢</m:t>
                        </m:r>
                      </m:e>
                    </m:d>
                  </m:oMath>
                </a14:m>
                <a:r>
                  <a:rPr lang="zh-CN" altLang="en-US" sz="1800" dirty="0">
                    <a:solidFill>
                      <a:srgbClr val="C00000"/>
                    </a:solidFill>
                    <a:cs typeface="Helvetica Neue" panose="02000503000000020004" pitchFamily="2" charset="0"/>
                  </a:rPr>
                  <a:t> 成立，那么第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𝑖</m:t>
                    </m:r>
                  </m:oMath>
                </a14:m>
                <a:r>
                  <a:rPr lang="zh-CN" altLang="en-US" sz="1800" dirty="0">
                    <a:solidFill>
                      <a:srgbClr val="C00000"/>
                    </a:solidFill>
                    <a:cs typeface="Helvetica Neue" panose="02000503000000020004" pitchFamily="2" charset="0"/>
                  </a:rPr>
                  <a:t> 轮执行 </a:t>
                </a:r>
                <a14:m>
                  <m:oMath xmlns:m="http://schemas.openxmlformats.org/officeDocument/2006/math">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𝑢</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𝑣</m:t>
                        </m:r>
                      </m:e>
                    </m:d>
                  </m:oMath>
                </a14:m>
                <a:r>
                  <a:rPr lang="zh-CN" altLang="en-US" sz="1800" dirty="0">
                    <a:solidFill>
                      <a:srgbClr val="C00000"/>
                    </a:solidFill>
                    <a:cs typeface="Helvetica Neue" panose="02000503000000020004" pitchFamily="2" charset="0"/>
                  </a:rPr>
                  <a:t> 和 </a:t>
                </a:r>
                <a14:m>
                  <m:oMath xmlns:m="http://schemas.openxmlformats.org/officeDocument/2006/math">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rPr>
                      <m:t>𝑑</m:t>
                    </m:r>
                  </m:oMath>
                </a14:m>
                <a:r>
                  <a:rPr lang="zh-CN" altLang="en-US" sz="1800" dirty="0">
                    <a:solidFill>
                      <a:srgbClr val="C00000"/>
                    </a:solidFill>
                    <a:cs typeface="Helvetica Neue" panose="02000503000000020004" pitchFamily="2" charset="0"/>
                  </a:rPr>
                  <a:t> 的路径松弛后，我们可以得到 </a:t>
                </a:r>
                <a14:m>
                  <m:oMath xmlns:m="http://schemas.openxmlformats.org/officeDocument/2006/math">
                    <m:r>
                      <a:rPr lang="en-US" altLang="zh-CN" sz="1800" i="1" dirty="0">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𝑑</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𝛿</m:t>
                    </m:r>
                    <m:d>
                      <m:dPr>
                        <m:ctrlP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ctrlPr>
                      </m:dPr>
                      <m:e>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𝑠</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m:t>
                        </m:r>
                        <m:r>
                          <a:rPr lang="en-US" altLang="zh-CN" sz="1800" i="1">
                            <a:solidFill>
                              <a:srgbClr val="C00000"/>
                            </a:solidFill>
                            <a:latin typeface="Cambria Math" panose="02040503050406030204" pitchFamily="18" charset="0"/>
                            <a:ea typeface="FZLTHProS Light" panose="02000000000000000000" pitchFamily="2" charset="-122"/>
                            <a:cs typeface="Helvetica Neue" panose="02000503000000020004" pitchFamily="2" charset="0"/>
                            <a:sym typeface="Wingdings" pitchFamily="2" charset="2"/>
                          </a:rPr>
                          <m:t>𝑣</m:t>
                        </m:r>
                      </m:e>
                    </m:d>
                  </m:oMath>
                </a14:m>
                <a:r>
                  <a:rPr lang="zh-CN" altLang="en-US" sz="1800" dirty="0">
                    <a:solidFill>
                      <a:srgbClr val="C00000"/>
                    </a:solidFill>
                    <a:cs typeface="Helvetica Neue" panose="02000503000000020004" pitchFamily="2" charset="0"/>
                  </a:rPr>
                  <a:t> 成立。</a:t>
                </a:r>
                <a:endParaRPr lang="en-US" altLang="zh-CN" sz="1800" dirty="0">
                  <a:solidFill>
                    <a:srgbClr val="C00000"/>
                  </a:solidFill>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r="-3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2265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算法：正确性（</a:t>
            </a:r>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5</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b="1" dirty="0">
                    <a:cs typeface="Helvetica Neue" panose="02000503000000020004" pitchFamily="2" charset="0"/>
                  </a:rPr>
                  <a:t>证明：</a:t>
                </a:r>
                <a:endParaRPr lang="en-US" altLang="zh-CN" b="1" dirty="0">
                  <a:cs typeface="Helvetica Neue" panose="02000503000000020004" pitchFamily="2" charset="0"/>
                </a:endParaRPr>
              </a:p>
              <a:p>
                <a:pPr marL="628650" lvl="1" indent="-285750">
                  <a:lnSpc>
                    <a:spcPct val="100000"/>
                  </a:lnSpc>
                </a:pPr>
                <a:r>
                  <a:rPr lang="zh-CN" altLang="en-CN" sz="1800" dirty="0">
                    <a:cs typeface="Helvetica Neue" panose="02000503000000020004" pitchFamily="2" charset="0"/>
                  </a:rPr>
                  <a:t>在</a:t>
                </a:r>
                <a:r>
                  <a:rPr lang="zh-CN" altLang="en-US" sz="1800" dirty="0">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𝑦</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e>
                    </m:d>
                  </m:oMath>
                </a14:m>
                <a:r>
                  <a:rPr lang="zh-CN" altLang="en-US" sz="1800" dirty="0">
                    <a:cs typeface="Helvetica Neue" panose="02000503000000020004" pitchFamily="2" charset="0"/>
                  </a:rPr>
                  <a:t> 的基础上，我们可以推出矛盾。因为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𝑦</m:t>
                    </m:r>
                  </m:oMath>
                </a14:m>
                <a:r>
                  <a:rPr lang="zh-CN" altLang="en-US" sz="1800" dirty="0">
                    <a:cs typeface="Helvetica Neue" panose="02000503000000020004" pitchFamily="2" charset="0"/>
                  </a:rPr>
                  <a:t> 在最短路径上的次序在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之前，且所有边权重</a:t>
                </a:r>
                <a:r>
                  <a:rPr lang="zh-CN" altLang="en-CN" sz="1800" dirty="0">
                    <a:cs typeface="Helvetica Neue" panose="02000503000000020004" pitchFamily="2" charset="0"/>
                  </a:rPr>
                  <a:t>非负</a:t>
                </a:r>
                <a:r>
                  <a:rPr lang="zh-CN" altLang="en-US" sz="1800" dirty="0">
                    <a:cs typeface="Helvetica Neue" panose="02000503000000020004" pitchFamily="2" charset="0"/>
                  </a:rPr>
                  <a:t>，我们得到</a:t>
                </a:r>
                <a:endParaRPr lang="en-US" altLang="zh-CN" sz="1800" dirty="0">
                  <a:cs typeface="Helvetica Neue" panose="02000503000000020004" pitchFamily="2" charset="0"/>
                </a:endParaRPr>
              </a:p>
              <a:p>
                <a:pPr marL="342900" lvl="1" indent="0" algn="ctr">
                  <a:lnSpc>
                    <a:spcPct val="100000"/>
                  </a:lnSpc>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𝑦</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e>
                      </m:d>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oMath>
                  </m:oMathPara>
                </a14:m>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考虑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r>
                      <a:rPr lang="en-US" altLang="zh-CN" sz="1800" b="0" i="1" dirty="0" smtClean="0">
                        <a:latin typeface="Cambria Math" panose="02040503050406030204" pitchFamily="18" charset="0"/>
                        <a:cs typeface="Helvetica Neue" panose="02000503000000020004" pitchFamily="2" charset="0"/>
                      </a:rPr>
                      <m:t>,</m:t>
                    </m:r>
                    <m:r>
                      <a:rPr lang="en-US" altLang="zh-CN" sz="1800" i="1" dirty="0" smtClean="0">
                        <a:latin typeface="Cambria Math" panose="02040503050406030204" pitchFamily="18" charset="0"/>
                        <a:cs typeface="Helvetica Neue" panose="02000503000000020004" pitchFamily="2" charset="0"/>
                      </a:rPr>
                      <m:t>𝑦</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𝑉</m:t>
                    </m:r>
                    <m:r>
                      <a:rPr lang="en-US" altLang="zh-CN" sz="1800" b="0" i="1" dirty="0" smtClean="0">
                        <a:latin typeface="Cambria Math" panose="02040503050406030204" pitchFamily="18" charset="0"/>
                        <a:cs typeface="Helvetica Neue" panose="02000503000000020004" pitchFamily="2" charset="0"/>
                      </a:rPr>
                      <m:t>∖</m:t>
                    </m:r>
                    <m:r>
                      <a:rPr lang="en-US" altLang="zh-CN" sz="1800" b="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且在 </a:t>
                </a:r>
                <a:r>
                  <a:rPr lang="en-US" altLang="zh-CN" sz="1800" dirty="0">
                    <a:cs typeface="Helvetica Neue" panose="02000503000000020004" pitchFamily="2" charset="0"/>
                  </a:rPr>
                  <a:t>While</a:t>
                </a:r>
                <a:r>
                  <a:rPr lang="zh-CN" altLang="en-US" sz="1800" dirty="0">
                    <a:cs typeface="Helvetica Neue" panose="02000503000000020004" pitchFamily="2" charset="0"/>
                  </a:rPr>
                  <a:t> 循环中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被 </a:t>
                </a:r>
                <a:r>
                  <a:rPr lang="en-US" altLang="zh-CN" sz="1800" dirty="0">
                    <a:cs typeface="Helvetica Neue" panose="02000503000000020004" pitchFamily="2" charset="0"/>
                  </a:rPr>
                  <a:t>Extract-Min</a:t>
                </a:r>
                <a:r>
                  <a:rPr lang="zh-CN" altLang="en-US" sz="1800" dirty="0">
                    <a:cs typeface="Helvetica Neue" panose="02000503000000020004" pitchFamily="2" charset="0"/>
                  </a:rPr>
                  <a:t> 选择，我们又得到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oMath>
                </a14:m>
                <a:endParaRPr lang="en-US" altLang="zh-CN" sz="1800" b="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因此，只可能是</a:t>
                </a:r>
                <a:r>
                  <a:rPr lang="en-US" altLang="zh-CN" sz="1800" dirty="0">
                    <a:cs typeface="Helvetica Neue" panose="02000503000000020004" pitchFamily="2" charset="0"/>
                  </a:rPr>
                  <a:t>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𝑦</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oMath>
                </a14:m>
                <a:r>
                  <a:rPr lang="zh-CN" altLang="en-US" sz="1800" dirty="0">
                    <a:cs typeface="Helvetica Neue" panose="02000503000000020004" pitchFamily="2" charset="0"/>
                  </a:rPr>
                  <a:t> 且 </a:t>
                </a:r>
                <a14:m>
                  <m:oMath xmlns:m="http://schemas.openxmlformats.org/officeDocument/2006/math">
                    <m:r>
                      <a:rPr lang="en-US" altLang="zh-CN" sz="1800" b="0" i="1" smtClean="0">
                        <a:latin typeface="Cambria Math" panose="02040503050406030204" pitchFamily="18" charset="0"/>
                        <a:cs typeface="Helvetica Neue" panose="02000503000000020004" pitchFamily="2" charset="0"/>
                      </a:rPr>
                      <m:t>𝑢</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𝑑</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𝛿</m:t>
                    </m:r>
                    <m:d>
                      <m:dPr>
                        <m:ctrlPr>
                          <a:rPr lang="en-US" altLang="zh-CN" sz="1800" b="0" i="1" smtClean="0">
                            <a:latin typeface="Cambria Math" panose="02040503050406030204" pitchFamily="18" charset="0"/>
                            <a:cs typeface="Helvetica Neue" panose="02000503000000020004" pitchFamily="2" charset="0"/>
                          </a:rPr>
                        </m:ctrlPr>
                      </m:dPr>
                      <m:e>
                        <m:r>
                          <a:rPr lang="en-US" altLang="zh-CN" sz="1800" b="0" i="1" smtClean="0">
                            <a:latin typeface="Cambria Math" panose="02040503050406030204" pitchFamily="18" charset="0"/>
                            <a:cs typeface="Helvetica Neue" panose="02000503000000020004" pitchFamily="2" charset="0"/>
                          </a:rPr>
                          <m:t>𝑠</m:t>
                        </m:r>
                        <m:r>
                          <a:rPr lang="en-US" altLang="zh-CN" sz="1800" b="0" i="1" smtClean="0">
                            <a:latin typeface="Cambria Math" panose="02040503050406030204" pitchFamily="18" charset="0"/>
                            <a:cs typeface="Helvetica Neue" panose="02000503000000020004" pitchFamily="2" charset="0"/>
                          </a:rPr>
                          <m:t>,</m:t>
                        </m:r>
                        <m:r>
                          <a:rPr lang="en-US" altLang="zh-CN" sz="1800" b="0" i="1" smtClean="0">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，与假设相矛盾。</a:t>
                </a:r>
                <a:endParaRPr lang="en-US" altLang="zh-CN" sz="1800"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综上所述，当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时，必然满足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a:t>
                </a:r>
                <a:endParaRPr lang="en-US" altLang="zh-CN" sz="1800" dirty="0">
                  <a:cs typeface="Helvetica Neue" panose="02000503000000020004" pitchFamily="2" charset="0"/>
                </a:endParaRPr>
              </a:p>
              <a:p>
                <a:pPr marL="628650" lvl="1" indent="-285750">
                  <a:lnSpc>
                    <a:spcPct val="100000"/>
                  </a:lnSpc>
                </a:pPr>
                <a:r>
                  <a:rPr lang="zh-CN" altLang="en-US" sz="1800" b="1" dirty="0">
                    <a:cs typeface="Helvetica Neue" panose="02000503000000020004" pitchFamily="2" charset="0"/>
                  </a:rPr>
                  <a:t>算法结束时：</a:t>
                </a:r>
                <a:r>
                  <a:rPr lang="zh-CN" altLang="en-US" sz="1800" dirty="0">
                    <a:cs typeface="Helvetica Neue" panose="02000503000000020004" pitchFamily="2" charset="0"/>
                  </a:rPr>
                  <a:t>所有顶点都已经被加入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𝑆</m:t>
                    </m:r>
                  </m:oMath>
                </a14:m>
                <a:r>
                  <a:rPr lang="zh-CN" altLang="en-US" sz="1800" dirty="0">
                    <a:cs typeface="Helvetica Neue" panose="02000503000000020004" pitchFamily="2" charset="0"/>
                  </a:rPr>
                  <a:t> 中，因此所有顶点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𝑢</m:t>
                    </m:r>
                  </m:oMath>
                </a14:m>
                <a:r>
                  <a:rPr lang="zh-CN" altLang="en-US" sz="1800" dirty="0">
                    <a:cs typeface="Helvetica Neue" panose="02000503000000020004" pitchFamily="2" charset="0"/>
                  </a:rPr>
                  <a:t> 都满足 </a:t>
                </a:r>
                <a14:m>
                  <m:oMath xmlns:m="http://schemas.openxmlformats.org/officeDocument/2006/math">
                    <m:r>
                      <a:rPr lang="en-US" altLang="zh-CN" sz="1800" i="1">
                        <a:latin typeface="Cambria Math" panose="02040503050406030204" pitchFamily="18" charset="0"/>
                        <a:cs typeface="Helvetica Neue" panose="02000503000000020004" pitchFamily="2" charset="0"/>
                      </a:rPr>
                      <m:t>𝑢</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𝑑</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𝛿</m:t>
                    </m:r>
                    <m:d>
                      <m:dPr>
                        <m:ctrlPr>
                          <a:rPr lang="en-US" altLang="zh-CN" sz="1800" i="1">
                            <a:latin typeface="Cambria Math" panose="02040503050406030204" pitchFamily="18" charset="0"/>
                            <a:cs typeface="Helvetica Neue" panose="02000503000000020004" pitchFamily="2" charset="0"/>
                          </a:rPr>
                        </m:ctrlPr>
                      </m:dPr>
                      <m:e>
                        <m:r>
                          <a:rPr lang="en-US" altLang="zh-CN" sz="1800" i="1">
                            <a:latin typeface="Cambria Math" panose="02040503050406030204" pitchFamily="18" charset="0"/>
                            <a:cs typeface="Helvetica Neue" panose="02000503000000020004" pitchFamily="2" charset="0"/>
                          </a:rPr>
                          <m:t>𝑠</m:t>
                        </m:r>
                        <m:r>
                          <a:rPr lang="en-US" altLang="zh-CN" sz="1800" i="1">
                            <a:latin typeface="Cambria Math" panose="02040503050406030204" pitchFamily="18" charset="0"/>
                            <a:cs typeface="Helvetica Neue" panose="02000503000000020004" pitchFamily="2" charset="0"/>
                          </a:rPr>
                          <m:t>,</m:t>
                        </m:r>
                        <m:r>
                          <a:rPr lang="en-US" altLang="zh-CN" sz="1800" i="1">
                            <a:latin typeface="Cambria Math" panose="02040503050406030204" pitchFamily="18" charset="0"/>
                            <a:cs typeface="Helvetica Neue" panose="02000503000000020004" pitchFamily="2" charset="0"/>
                          </a:rPr>
                          <m:t>𝑢</m:t>
                        </m:r>
                      </m:e>
                    </m:d>
                  </m:oMath>
                </a14:m>
                <a:r>
                  <a:rPr lang="zh-CN" altLang="en-US" sz="1800" dirty="0">
                    <a:cs typeface="Helvetica Neue" panose="02000503000000020004" pitchFamily="2" charset="0"/>
                  </a:rPr>
                  <a:t>，</a:t>
                </a:r>
                <a:r>
                  <a:rPr lang="zh-CN" altLang="en-CN" sz="1800" dirty="0">
                    <a:cs typeface="Helvetica Neue" panose="02000503000000020004" pitchFamily="2" charset="0"/>
                  </a:rPr>
                  <a:t>结论得证</a:t>
                </a:r>
                <a:r>
                  <a:rPr lang="zh-CN" altLang="en-US" sz="1800" dirty="0">
                    <a:cs typeface="Helvetica Neue" panose="02000503000000020004" pitchFamily="2" charset="0"/>
                  </a:rPr>
                  <a:t>。</a:t>
                </a: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046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p:txBody>
              <a:bodyPr>
                <a:normAutofit/>
              </a:bodyPr>
              <a:lstStyle/>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Calibri" panose="020F0502020204030204" pitchFamily="34" charset="0"/>
                  </a:rPr>
                  <a:t>路径</a:t>
                </a:r>
                <a:r>
                  <a:rPr lang="en-CN" altLang="zh-CN" sz="24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𝑝</m:t>
                    </m:r>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d>
                      <m:dPr>
                        <m:begChr m:val="⟨"/>
                        <m:endChr m:val="⟩"/>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1</m:t>
                            </m:r>
                          </m:sub>
                        </m:s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2</m:t>
                            </m:r>
                          </m:sub>
                        </m:s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4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400" b="0" i="1" smtClean="0">
                                <a:latin typeface="Cambria Math" panose="02040503050406030204" pitchFamily="18" charset="0"/>
                                <a:ea typeface="Cambria Math" panose="02040503050406030204" pitchFamily="18" charset="0"/>
                                <a:cs typeface="Helvetica Neue" panose="02000503000000020004" pitchFamily="2" charset="0"/>
                              </a:rPr>
                              <m:t>𝑘</m:t>
                            </m:r>
                          </m:sub>
                        </m:sSub>
                      </m:e>
                    </m:d>
                  </m:oMath>
                </a14:m>
                <a:endParaRPr lang="en-US" altLang="zh-CN" sz="2400" i="1"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图 </a:t>
                </a:r>
                <a14:m>
                  <m:oMath xmlns:m="http://schemas.openxmlformats.org/officeDocument/2006/math">
                    <m:r>
                      <a:rPr lang="en-US" altLang="zh-CN" sz="2000" b="0" i="1">
                        <a:latin typeface="Cambria Math" panose="02040503050406030204" pitchFamily="18" charset="0"/>
                        <a:ea typeface="Cambria Math" panose="02040503050406030204" pitchFamily="18" charset="0"/>
                        <a:cs typeface="Helvetica Neue" panose="02000503000000020004" pitchFamily="2" charset="0"/>
                      </a:rPr>
                      <m:t>𝐺</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中的顶点的序列</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任意相邻两个顶点 </a:t>
                </a:r>
                <a14:m>
                  <m:oMath xmlns:m="http://schemas.openxmlformats.org/officeDocument/2006/math">
                    <m:d>
                      <m:d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sub>
                        </m:s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b>
                        </m:sSub>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间都有边相连</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路径的权重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路径包含的所有边权重之和 </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𝑤</m:t>
                    </m:r>
                    <m:d>
                      <m:d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𝑝</m:t>
                        </m:r>
                      </m:e>
                    </m:d>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nary>
                      <m:naryPr>
                        <m:chr m:val="∑"/>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naryPr>
                      <m:sub>
                        <m:r>
                          <m:rPr>
                            <m:brk m:alnAt="23"/>
                          </m:rP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b>
                      <m:sup>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𝑘</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p>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𝑤</m:t>
                        </m:r>
                        <m:d>
                          <m:d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dPr>
                          <m:e>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sub>
                            </m:s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m:t>
                            </m:r>
                            <m:sSub>
                              <m:sSubPr>
                                <m:ctrlPr>
                                  <a:rPr lang="en-US" altLang="zh-CN" sz="2000"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𝑣</m:t>
                                </m:r>
                              </m:e>
                              <m:sub>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𝑖</m:t>
                                </m:r>
                                <m:r>
                                  <a:rPr lang="en-US" altLang="zh-CN" sz="2000" b="0" i="1" smtClean="0">
                                    <a:latin typeface="Cambria Math" panose="02040503050406030204" pitchFamily="18" charset="0"/>
                                    <a:ea typeface="Cambria Math" panose="02040503050406030204" pitchFamily="18" charset="0"/>
                                    <a:cs typeface="Helvetica Neue" panose="02000503000000020004" pitchFamily="2" charset="0"/>
                                  </a:rPr>
                                  <m:t>+1</m:t>
                                </m:r>
                              </m:sub>
                            </m:sSub>
                          </m:e>
                        </m:d>
                      </m:e>
                    </m:nary>
                  </m:oMath>
                </a14:m>
                <a:endParaRPr lang="en-US" altLang="zh-CN" sz="2000" i="1"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以导航问题为例</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971550" lvl="2" indent="-285750">
                  <a:lnSpc>
                    <a:spcPct val="100000"/>
                  </a:lnSpc>
                </a:pPr>
                <a:r>
                  <a:rPr lang="zh-CN" altLang="en-US" sz="1800" dirty="0">
                    <a:latin typeface="PingFang SC" panose="020B0400000000000000" pitchFamily="34" charset="-122"/>
                    <a:ea typeface="PingFang SC" panose="020B0400000000000000" pitchFamily="34" charset="-122"/>
                    <a:cs typeface="Calibri" panose="020F0502020204030204" pitchFamily="34" charset="0"/>
                  </a:rPr>
                  <a:t>路径上花费的总时间为沿路径通过所有边花费的时间之和</a:t>
                </a: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blipFill>
                <a:blip r:embed="rId2"/>
                <a:stretch>
                  <a:fillRect l="-965"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5452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rPr>
                            <a:t>Dijkstra</a:t>
                          </a:r>
                          <a14:m>
                            <m:oMath xmlns:m="http://schemas.openxmlformats.org/officeDocument/2006/math">
                              <m:d>
                                <m:dPr>
                                  <m:ctrlPr>
                                    <a:rPr kumimoji="1" lang="en-US" sz="1800" b="0" i="1"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ctrlPr>
                                </m:dPr>
                                <m:e>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𝐺</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m:t>
                                  </m:r>
                                  <m:r>
                                    <a:rPr kumimoji="1" lang="en-US" sz="1800" kern="1200" dirty="0" smtClean="0">
                                      <a:solidFill>
                                        <a:srgbClr val="A51E36"/>
                                      </a:solidFill>
                                      <a:latin typeface="Cambria Math" panose="02040503050406030204" pitchFamily="18" charset="0"/>
                                      <a:ea typeface="Helvetica Neue" panose="02000503000000020004" pitchFamily="2" charset="0"/>
                                      <a:cs typeface="Helvetica Neue" panose="02000503000000020004" pitchFamily="2" charset="0"/>
                                    </a:rPr>
                                    <m:t>𝑠</m:t>
                                  </m:r>
                                </m:e>
                              </m:d>
                            </m:oMath>
                          </a14:m>
                          <a:endParaRPr kumimoji="1" lang="en-US" sz="1800" kern="1200" dirty="0">
                            <a:solidFill>
                              <a:srgbClr val="A51E36"/>
                            </a:solidFill>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𝑣</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b="0" i="1" dirty="0" smtClean="0">
                                  <a:latin typeface="Cambria Math" panose="02040503050406030204" pitchFamily="18" charset="0"/>
                                  <a:cs typeface="Helvetica Neue" panose="02000503000000020004" pitchFamily="2" charset="0"/>
                                </a:rPr>
                                <m:t>=∞, </m:t>
                              </m:r>
                              <m:r>
                                <a:rPr lang="zh-CN" altLang="en-US" sz="1200" b="0" i="1" dirty="0" smtClean="0">
                                  <a:latin typeface="Cambria Math" panose="02040503050406030204" pitchFamily="18" charset="0"/>
                                  <a:cs typeface="Helvetica Neue" panose="02000503000000020004" pitchFamily="2" charset="0"/>
                                </a:rPr>
                                <m:t> </m:t>
                              </m:r>
                              <m:r>
                                <a:rPr lang="en-US" altLang="zh-CN" sz="1200" b="0" i="1" dirty="0" smtClean="0">
                                  <a:latin typeface="Cambria Math" panose="02040503050406030204" pitchFamily="18" charset="0"/>
                                  <a:cs typeface="Helvetica Neue" panose="02000503000000020004" pitchFamily="2" charset="0"/>
                                </a:rPr>
                                <m:t>𝑣</m:t>
                              </m:r>
                              <m:r>
                                <a:rPr lang="en-US" altLang="zh-CN" sz="1200" b="0" i="1" dirty="0" smtClean="0">
                                  <a:latin typeface="Cambria Math" panose="02040503050406030204" pitchFamily="18" charset="0"/>
                                  <a:cs typeface="Helvetica Neue" panose="02000503000000020004" pitchFamily="2" charset="0"/>
                                </a:rPr>
                                <m:t>.</m:t>
                              </m:r>
                              <m:r>
                                <a:rPr lang="en-US" altLang="zh-CN" sz="1200" b="0" i="1" dirty="0" smtClean="0">
                                  <a:latin typeface="Cambria Math" panose="02040503050406030204" pitchFamily="18" charset="0"/>
                                  <a:cs typeface="Helvetica Neue" panose="02000503000000020004" pitchFamily="2" charset="0"/>
                                </a:rPr>
                                <m:t>𝜋</m:t>
                              </m:r>
                              <m:r>
                                <a:rPr lang="en-US" altLang="zh-CN" sz="1200" b="0" i="1" dirty="0" smtClean="0">
                                  <a:latin typeface="Cambria Math" panose="02040503050406030204" pitchFamily="18" charset="0"/>
                                  <a:cs typeface="Helvetica Neue" panose="02000503000000020004" pitchFamily="2" charset="0"/>
                                </a:rPr>
                                <m:t>=</m:t>
                              </m:r>
                              <m:r>
                                <m:rPr>
                                  <m:sty m:val="p"/>
                                </m:rPr>
                                <a:rPr lang="en-US" altLang="zh-CN" sz="1200" b="0" i="0" dirty="0" smtClean="0">
                                  <a:latin typeface="Cambria Math" panose="02040503050406030204" pitchFamily="18" charset="0"/>
                                  <a:cs typeface="Helvetica Neue" panose="02000503000000020004" pitchFamily="2" charset="0"/>
                                </a:rPr>
                                <m:t>NIL</m:t>
                              </m:r>
                            </m:oMath>
                          </a14:m>
                          <a:endParaRPr lang="zh-CN" altLang="en-US" sz="1200" i="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i="1" dirty="0" smtClean="0">
                                  <a:latin typeface="Cambria Math" panose="02040503050406030204" pitchFamily="18" charset="0"/>
                                  <a:cs typeface="Helvetica Neue" panose="02000503000000020004" pitchFamily="2" charset="0"/>
                                </a:rPr>
                                <m:t>𝑠</m:t>
                              </m:r>
                              <m:r>
                                <a:rPr lang="en-US" altLang="zh-CN" sz="1200" i="1" dirty="0" smtClean="0">
                                  <a:latin typeface="Cambria Math" panose="02040503050406030204" pitchFamily="18" charset="0"/>
                                  <a:cs typeface="Helvetica Neue" panose="02000503000000020004" pitchFamily="2" charset="0"/>
                                </a:rPr>
                                <m:t>.</m:t>
                              </m:r>
                              <m:r>
                                <a:rPr lang="en-US" altLang="zh-CN" sz="1200" i="1" dirty="0" smtClean="0">
                                  <a:latin typeface="Cambria Math" panose="02040503050406030204" pitchFamily="18" charset="0"/>
                                  <a:cs typeface="Helvetica Neue" panose="02000503000000020004" pitchFamily="2" charset="0"/>
                                </a:rPr>
                                <m:t>𝑑</m:t>
                              </m:r>
                              <m:r>
                                <a:rPr lang="en-US" altLang="zh-CN" sz="1200" i="1" dirty="0" smtClean="0">
                                  <a:latin typeface="Cambria Math" panose="02040503050406030204" pitchFamily="18" charset="0"/>
                                  <a:cs typeface="Helvetica Neue" panose="02000503000000020004" pitchFamily="2" charset="0"/>
                                </a:rPr>
                                <m:t>=0</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  </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𝑉</m:t>
                              </m:r>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While</a:t>
                          </a:r>
                          <a:r>
                            <a:rPr lang="zh-CN" altLang="en-US"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do:</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1"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Extract-Min(</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𝑄</m:t>
                              </m:r>
                            </m:oMath>
                          </a14:m>
                          <a:r>
                            <a:rPr lang="en-US" altLang="zh-CN" sz="1200" b="0"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b="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𝑆</m:t>
                              </m:r>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m:t>
                              </m:r>
                              <m:d>
                                <m:dPr>
                                  <m:begChr m:val="{"/>
                                  <m:endChr m:val="}"/>
                                  <m:ctrlP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ctrlPr>
                                </m:dPr>
                                <m:e>
                                  <m:r>
                                    <a:rPr lang="en-US" altLang="zh-CN" sz="1200" b="0" i="1" smtClean="0">
                                      <a:latin typeface="Cambria Math" panose="02040503050406030204" pitchFamily="18" charset="0"/>
                                      <a:ea typeface="PingFang SC" panose="020B0400000000000000" pitchFamily="34" charset="-122"/>
                                      <a:cs typeface="Calibri" panose="020F0502020204030204" pitchFamily="34" charset="0"/>
                                    </a:rPr>
                                    <m:t>𝑢</m:t>
                                  </m:r>
                                </m:e>
                              </m:d>
                            </m:oMath>
                          </a14:m>
                          <a:endParaRPr lang="zh-CN" altLang="en-US" sz="1200" b="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For each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𝐺</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𝐴𝑑𝑗</m:t>
                              </m:r>
                              <m:d>
                                <m:dPr>
                                  <m:begChr m:val="["/>
                                  <m:endChr m:val="]"/>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e>
                              </m:d>
                            </m:oMath>
                          </a14:m>
                          <a:r>
                            <a:rPr lang="en-US" altLang="zh-CN" sz="1200" dirty="0">
                              <a:latin typeface="PingFang SC" panose="020B0400000000000000" pitchFamily="34" charset="-122"/>
                              <a:ea typeface="PingFang SC" panose="020B0400000000000000" pitchFamily="34" charset="-122"/>
                              <a:cs typeface="Helvetica Neue" panose="02000503000000020004" pitchFamily="2" charset="0"/>
                            </a:rPr>
                            <a:t> </a:t>
                          </a:r>
                          <a:r>
                            <a:rPr lang="en-US" altLang="zh-CN" sz="1200" b="1" dirty="0">
                              <a:latin typeface="PingFang SC" panose="020B0400000000000000" pitchFamily="34" charset="-122"/>
                              <a:ea typeface="PingFang SC" panose="020B0400000000000000" pitchFamily="34" charset="-122"/>
                              <a:cs typeface="Helvetica Neue" panose="02000503000000020004" pitchFamily="2" charset="0"/>
                            </a:rPr>
                            <a:t>do</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If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&gt;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oMath>
                          </a14:m>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r>
                            <a:rPr lang="en-US" altLang="zh-CN" sz="1200" b="1" dirty="0">
                              <a:latin typeface="PingFang SC" panose="020B0400000000000000" pitchFamily="34" charset="-122"/>
                              <a:ea typeface="PingFang SC" panose="020B0400000000000000" pitchFamily="34" charset="-122"/>
                              <a:cs typeface="Calibri" panose="020F0502020204030204" pitchFamily="34" charset="0"/>
                            </a:rPr>
                            <a:t>then:</a:t>
                          </a:r>
                          <a:endParaRPr lang="zh-CN" altLang="en-US" sz="1200" b="1"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𝑑</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𝑤</m:t>
                              </m:r>
                              <m:d>
                                <m:dPr>
                                  <m:ctrlPr>
                                    <a:rPr lang="en-US" altLang="zh-CN" sz="1200" b="0" i="1" smtClean="0">
                                      <a:latin typeface="Cambria Math" panose="02040503050406030204" pitchFamily="18" charset="0"/>
                                      <a:cs typeface="Helvetica Neue" panose="02000503000000020004" pitchFamily="2" charset="0"/>
                                    </a:rPr>
                                  </m:ctrlPr>
                                </m:dPr>
                                <m:e>
                                  <m:r>
                                    <a:rPr lang="en-US" altLang="zh-CN" sz="1200" b="0" i="1" smtClean="0">
                                      <a:latin typeface="Cambria Math" panose="02040503050406030204" pitchFamily="18" charset="0"/>
                                      <a:cs typeface="Helvetica Neue" panose="02000503000000020004" pitchFamily="2" charset="0"/>
                                    </a:rPr>
                                    <m:t>𝑢</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𝑣</m:t>
                                  </m:r>
                                </m:e>
                              </m:d>
                              <m:r>
                                <a:rPr lang="en-US" altLang="zh-CN" sz="1200" b="0" i="1" smtClean="0">
                                  <a:latin typeface="Cambria Math" panose="02040503050406030204" pitchFamily="18" charset="0"/>
                                  <a:cs typeface="Helvetica Neue" panose="02000503000000020004" pitchFamily="2" charset="0"/>
                                </a:rPr>
                                <m:t>,   </m:t>
                              </m:r>
                              <m:r>
                                <a:rPr lang="en-US" altLang="zh-CN" sz="1200" b="0" i="1" smtClean="0">
                                  <a:latin typeface="Cambria Math" panose="02040503050406030204" pitchFamily="18" charset="0"/>
                                  <a:cs typeface="Helvetica Neue" panose="02000503000000020004" pitchFamily="2" charset="0"/>
                                </a:rPr>
                                <m:t>𝑣</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𝜋</m:t>
                              </m:r>
                              <m:r>
                                <a:rPr lang="en-US" altLang="zh-CN" sz="1200" b="0" i="1" smtClean="0">
                                  <a:latin typeface="Cambria Math" panose="02040503050406030204" pitchFamily="18" charset="0"/>
                                  <a:cs typeface="Helvetica Neue" panose="02000503000000020004" pitchFamily="2" charset="0"/>
                                </a:rPr>
                                <m:t>=</m:t>
                              </m:r>
                              <m:r>
                                <a:rPr lang="en-US" altLang="zh-CN" sz="1200" b="0" i="1" smtClean="0">
                                  <a:latin typeface="Cambria Math" panose="02040503050406030204" pitchFamily="18" charset="0"/>
                                  <a:cs typeface="Helvetica Neue" panose="02000503000000020004" pitchFamily="2" charset="0"/>
                                </a:rPr>
                                <m:t>𝑢</m:t>
                              </m:r>
                            </m:oMath>
                          </a14:m>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228810"/>
                      </a:ext>
                    </a:extLst>
                  </a:tr>
                </a:tbl>
              </a:graphicData>
            </a:graphic>
          </p:graphicFrame>
        </mc:Choice>
        <mc:Fallback xmlns="">
          <p:graphicFrame>
            <p:nvGraphicFramePr>
              <p:cNvPr id="6" name="Table 4">
                <a:extLst>
                  <a:ext uri="{FF2B5EF4-FFF2-40B4-BE49-F238E27FC236}">
                    <a16:creationId xmlns:a16="http://schemas.microsoft.com/office/drawing/2014/main" id="{429B86BF-1765-64FF-4673-FD31D7AD8687}"/>
                  </a:ext>
                </a:extLst>
              </p:cNvPr>
              <p:cNvGraphicFramePr>
                <a:graphicFrameLocks noGrp="1"/>
              </p:cNvGraphicFramePr>
              <p:nvPr/>
            </p:nvGraphicFramePr>
            <p:xfrm>
              <a:off x="1524000" y="1217618"/>
              <a:ext cx="6144056" cy="32508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360304300"/>
                        </a:ext>
                      </a:extLst>
                    </a:gridCol>
                    <a:gridCol w="5784056">
                      <a:extLst>
                        <a:ext uri="{9D8B030D-6E8A-4147-A177-3AD203B41FA5}">
                          <a16:colId xmlns:a16="http://schemas.microsoft.com/office/drawing/2014/main" val="1623865883"/>
                        </a:ext>
                      </a:extLst>
                    </a:gridCol>
                  </a:tblGrid>
                  <a:tr h="370840">
                    <a:tc gridSpan="2">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7" t="-3448" r="-207" b="-796552"/>
                          </a:stretch>
                        </a:blipFill>
                      </a:tcPr>
                    </a:tc>
                    <a:tc hMerge="1">
                      <a:txBody>
                        <a:bodyPr/>
                        <a:lstStyle/>
                        <a:p>
                          <a:endParaRPr lang="zh-CN" altLang="en-US"/>
                        </a:p>
                      </a:txBody>
                      <a:tcPr/>
                    </a:tc>
                    <a:extLst>
                      <a:ext uri="{0D108BD9-81ED-4DB2-BD59-A6C34878D82A}">
                        <a16:rowId xmlns:a16="http://schemas.microsoft.com/office/drawing/2014/main" val="407485966"/>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CN"/>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2"/>
                          <a:stretch>
                            <a:fillRect l="-6360" t="-130435" r="-219" b="-904348"/>
                          </a:stretch>
                        </a:blipFill>
                      </a:tcPr>
                    </a:tc>
                    <a:extLst>
                      <a:ext uri="{0D108BD9-81ED-4DB2-BD59-A6C34878D82A}">
                        <a16:rowId xmlns:a16="http://schemas.microsoft.com/office/drawing/2014/main" val="91878941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2:</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230435" r="-219" b="-804348"/>
                          </a:stretch>
                        </a:blipFill>
                      </a:tcPr>
                    </a:tc>
                    <a:extLst>
                      <a:ext uri="{0D108BD9-81ED-4DB2-BD59-A6C34878D82A}">
                        <a16:rowId xmlns:a16="http://schemas.microsoft.com/office/drawing/2014/main" val="3753505981"/>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3:</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330435" r="-219" b="-704348"/>
                          </a:stretch>
                        </a:blipFill>
                      </a:tcPr>
                    </a:tc>
                    <a:extLst>
                      <a:ext uri="{0D108BD9-81ED-4DB2-BD59-A6C34878D82A}">
                        <a16:rowId xmlns:a16="http://schemas.microsoft.com/office/drawing/2014/main" val="3127632442"/>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4:</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450000" r="-219" b="-636364"/>
                          </a:stretch>
                        </a:blipFill>
                      </a:tcPr>
                    </a:tc>
                    <a:extLst>
                      <a:ext uri="{0D108BD9-81ED-4DB2-BD59-A6C34878D82A}">
                        <a16:rowId xmlns:a16="http://schemas.microsoft.com/office/drawing/2014/main" val="2984881890"/>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5:</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526087" r="-219" b="-508696"/>
                          </a:stretch>
                        </a:blipFill>
                      </a:tcPr>
                    </a:tc>
                    <a:extLst>
                      <a:ext uri="{0D108BD9-81ED-4DB2-BD59-A6C34878D82A}">
                        <a16:rowId xmlns:a16="http://schemas.microsoft.com/office/drawing/2014/main" val="24816098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6:</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626087" r="-219" b="-408696"/>
                          </a:stretch>
                        </a:blipFill>
                      </a:tcPr>
                    </a:tc>
                    <a:extLst>
                      <a:ext uri="{0D108BD9-81ED-4DB2-BD59-A6C34878D82A}">
                        <a16:rowId xmlns:a16="http://schemas.microsoft.com/office/drawing/2014/main" val="30599566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7:</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726087" r="-219" b="-308696"/>
                          </a:stretch>
                        </a:blipFill>
                      </a:tcPr>
                    </a:tc>
                    <a:extLst>
                      <a:ext uri="{0D108BD9-81ED-4DB2-BD59-A6C34878D82A}">
                        <a16:rowId xmlns:a16="http://schemas.microsoft.com/office/drawing/2014/main" val="3304560449"/>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8:</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863636" r="-219" b="-222727"/>
                          </a:stretch>
                        </a:blipFill>
                      </a:tcPr>
                    </a:tc>
                    <a:extLst>
                      <a:ext uri="{0D108BD9-81ED-4DB2-BD59-A6C34878D82A}">
                        <a16:rowId xmlns:a16="http://schemas.microsoft.com/office/drawing/2014/main" val="3302690783"/>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9:</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endParaRPr lang="en-CN"/>
                        </a:p>
                      </a:txBody>
                      <a:tcPr>
                        <a:lnR w="12700" cap="flat" cmpd="sng" algn="ctr">
                          <a:solidFill>
                            <a:schemeClr val="tx1"/>
                          </a:solidFill>
                          <a:prstDash val="solid"/>
                          <a:round/>
                          <a:headEnd type="none" w="med" len="med"/>
                          <a:tailEnd type="none" w="med" len="med"/>
                        </a:lnR>
                        <a:blipFill>
                          <a:blip r:embed="rId2"/>
                          <a:stretch>
                            <a:fillRect l="-6360" t="-921739" r="-219" b="-113043"/>
                          </a:stretch>
                        </a:blipFill>
                      </a:tcPr>
                    </a:tc>
                    <a:extLst>
                      <a:ext uri="{0D108BD9-81ED-4DB2-BD59-A6C34878D82A}">
                        <a16:rowId xmlns:a16="http://schemas.microsoft.com/office/drawing/2014/main" val="1950101595"/>
                      </a:ext>
                    </a:extLst>
                  </a:tr>
                  <a:tr h="288000">
                    <a:tc>
                      <a:txBody>
                        <a:bodyPr/>
                        <a:lstStyle/>
                        <a:p>
                          <a:r>
                            <a:rPr lang="en-US" altLang="zh-CN" sz="1200" dirty="0">
                              <a:latin typeface="PingFang SC" panose="020B0400000000000000" pitchFamily="34" charset="-122"/>
                              <a:ea typeface="PingFang SC" panose="020B0400000000000000" pitchFamily="34" charset="-122"/>
                              <a:cs typeface="Calibri" panose="020F0502020204030204" pitchFamily="34" charset="0"/>
                            </a:rPr>
                            <a:t>10:</a:t>
                          </a:r>
                          <a:endParaRPr lang="zh-CN" altLang="en-US" sz="1200" dirty="0">
                            <a:latin typeface="PingFang SC" panose="020B0400000000000000" pitchFamily="34" charset="-122"/>
                            <a:ea typeface="PingFang SC" panose="020B0400000000000000" pitchFamily="34" charset="-122"/>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CN"/>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2"/>
                          <a:stretch>
                            <a:fillRect l="-6360" t="-1021739" r="-219" b="-13043"/>
                          </a:stretch>
                        </a:blipFill>
                      </a:tcPr>
                    </a:tc>
                    <a:extLst>
                      <a:ext uri="{0D108BD9-81ED-4DB2-BD59-A6C34878D82A}">
                        <a16:rowId xmlns:a16="http://schemas.microsoft.com/office/drawing/2014/main" val="966228810"/>
                      </a:ext>
                    </a:extLst>
                  </a:tr>
                </a:tbl>
              </a:graphicData>
            </a:graphic>
          </p:graphicFrame>
        </mc:Fallback>
      </mc:AlternateContent>
      <mc:AlternateContent xmlns:mc="http://schemas.openxmlformats.org/markup-compatibility/2006" xmlns:a14="http://schemas.microsoft.com/office/drawing/2010/main">
        <mc:Choice Requires="a14">
          <p:sp>
            <p:nvSpPr>
              <p:cNvPr id="7" name="Rectangular Callout 6">
                <a:extLst>
                  <a:ext uri="{FF2B5EF4-FFF2-40B4-BE49-F238E27FC236}">
                    <a16:creationId xmlns:a16="http://schemas.microsoft.com/office/drawing/2014/main" id="{FCDF3D5A-09A9-0069-EAF2-3606EEDDC41C}"/>
                  </a:ext>
                </a:extLst>
              </p:cNvPr>
              <p:cNvSpPr/>
              <p:nvPr/>
            </p:nvSpPr>
            <p:spPr>
              <a:xfrm>
                <a:off x="4243389" y="1735865"/>
                <a:ext cx="2614613" cy="856522"/>
              </a:xfrm>
              <a:prstGeom prst="wedgeRectCallout">
                <a:avLst>
                  <a:gd name="adj1" fmla="val -68037"/>
                  <a:gd name="adj2" fmla="val 94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初始化步骤，其中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和 </a:t>
                </a:r>
                <a14:m>
                  <m:oMath xmlns:m="http://schemas.openxmlformats.org/officeDocument/2006/math">
                    <m:r>
                      <a:rPr lang="en-US" altLang="zh-CN" sz="1200" i="1" dirty="0" smtClean="0">
                        <a:solidFill>
                          <a:schemeClr val="tx1"/>
                        </a:solidFill>
                        <a:latin typeface="Cambria Math" panose="02040503050406030204" pitchFamily="18" charset="0"/>
                        <a:cs typeface="Helvetica Neue" panose="02000503000000020004" pitchFamily="2" charset="0"/>
                      </a:rPr>
                      <m:t>𝑣</m:t>
                    </m:r>
                    <m:r>
                      <a:rPr lang="en-US" altLang="zh-CN" sz="1200" i="1" dirty="0" smtClean="0">
                        <a:solidFill>
                          <a:schemeClr val="tx1"/>
                        </a:solidFill>
                        <a:latin typeface="Cambria Math" panose="02040503050406030204" pitchFamily="18" charset="0"/>
                        <a:cs typeface="Helvetica Neue" panose="02000503000000020004" pitchFamily="2" charset="0"/>
                      </a:rPr>
                      <m:t>.</m:t>
                    </m:r>
                    <m:r>
                      <a:rPr lang="en-US" altLang="zh-CN" sz="1200" i="1" dirty="0" smtClean="0">
                        <a:solidFill>
                          <a:schemeClr val="tx1"/>
                        </a:solidFill>
                        <a:latin typeface="Cambria Math" panose="02040503050406030204" pitchFamily="18" charset="0"/>
                        <a:cs typeface="Helvetica Neue" panose="02000503000000020004" pitchFamily="2" charset="0"/>
                      </a:rPr>
                      <m:t>𝜋</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的初始化与</a:t>
                </a:r>
                <a:r>
                  <a:rPr lang="en-US" altLang="zh-CN"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B-F</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算法相同。我们使用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表示当前最短路径已经确定的顶点，</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Calibri" panose="020F0502020204030204" pitchFamily="34"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为所有顶点以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𝑣</m:t>
                    </m:r>
                    <m:r>
                      <a:rPr lang="en-US" altLang="zh-CN" sz="1200" i="1" dirty="0">
                        <a:solidFill>
                          <a:schemeClr val="tx1"/>
                        </a:solidFill>
                        <a:latin typeface="Cambria Math" panose="02040503050406030204" pitchFamily="18" charset="0"/>
                        <a:cs typeface="Helvetica Neue" panose="02000503000000020004" pitchFamily="2" charset="0"/>
                      </a:rPr>
                      <m:t>.</m:t>
                    </m:r>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 为键的</a:t>
                </a:r>
                <a:r>
                  <a:rPr lang="zh-CN" altLang="en-CN"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最小堆</a:t>
                </a:r>
                <a:endPar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7" name="Rectangular Callout 6">
                <a:extLst>
                  <a:ext uri="{FF2B5EF4-FFF2-40B4-BE49-F238E27FC236}">
                    <a16:creationId xmlns:a16="http://schemas.microsoft.com/office/drawing/2014/main" id="{FCDF3D5A-09A9-0069-EAF2-3606EEDDC41C}"/>
                  </a:ext>
                </a:extLst>
              </p:cNvPr>
              <p:cNvSpPr>
                <a:spLocks noRot="1" noChangeAspect="1" noMove="1" noResize="1" noEditPoints="1" noAdjustHandles="1" noChangeArrowheads="1" noChangeShapeType="1" noTextEdit="1"/>
              </p:cNvSpPr>
              <p:nvPr/>
            </p:nvSpPr>
            <p:spPr>
              <a:xfrm>
                <a:off x="4243389" y="1735865"/>
                <a:ext cx="2614613" cy="856522"/>
              </a:xfrm>
              <a:prstGeom prst="wedgeRectCallout">
                <a:avLst>
                  <a:gd name="adj1" fmla="val -68037"/>
                  <a:gd name="adj2" fmla="val 947"/>
                </a:avLst>
              </a:prstGeom>
              <a:blipFill>
                <a:blip r:embed="rId3"/>
                <a:stretch>
                  <a:fillRect b="-1449"/>
                </a:stretch>
              </a:blipFill>
              <a:ln>
                <a:solidFill>
                  <a:schemeClr val="accent5"/>
                </a:solidFill>
              </a:ln>
            </p:spPr>
            <p:txBody>
              <a:bodyPr/>
              <a:lstStyle/>
              <a:p>
                <a:r>
                  <a:rPr lang="zh-CN" altLang="en-US">
                    <a:noFill/>
                  </a:rPr>
                  <a:t> </a:t>
                </a:r>
              </a:p>
            </p:txBody>
          </p:sp>
        </mc:Fallback>
      </mc:AlternateContent>
      <p:sp>
        <p:nvSpPr>
          <p:cNvPr id="8" name="Left Brace 7">
            <a:extLst>
              <a:ext uri="{FF2B5EF4-FFF2-40B4-BE49-F238E27FC236}">
                <a16:creationId xmlns:a16="http://schemas.microsoft.com/office/drawing/2014/main" id="{6F6032F3-D2EE-DB7A-4AF1-9EC374EC1FCF}"/>
              </a:ext>
            </a:extLst>
          </p:cNvPr>
          <p:cNvSpPr/>
          <p:nvPr/>
        </p:nvSpPr>
        <p:spPr>
          <a:xfrm rot="10800000">
            <a:off x="3550439" y="1638520"/>
            <a:ext cx="221032" cy="1061817"/>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Left Brace 8">
            <a:extLst>
              <a:ext uri="{FF2B5EF4-FFF2-40B4-BE49-F238E27FC236}">
                <a16:creationId xmlns:a16="http://schemas.microsoft.com/office/drawing/2014/main" id="{8C79569B-0893-4335-4AE8-1EFE888463E1}"/>
              </a:ext>
            </a:extLst>
          </p:cNvPr>
          <p:cNvSpPr/>
          <p:nvPr/>
        </p:nvSpPr>
        <p:spPr>
          <a:xfrm rot="10800000">
            <a:off x="4736305" y="2807854"/>
            <a:ext cx="164305" cy="1592696"/>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Rectangular Callout 9">
                <a:extLst>
                  <a:ext uri="{FF2B5EF4-FFF2-40B4-BE49-F238E27FC236}">
                    <a16:creationId xmlns:a16="http://schemas.microsoft.com/office/drawing/2014/main" id="{A77E8D11-F001-0C87-66B8-980787676791}"/>
                  </a:ext>
                </a:extLst>
              </p:cNvPr>
              <p:cNvSpPr/>
              <p:nvPr/>
            </p:nvSpPr>
            <p:spPr>
              <a:xfrm>
                <a:off x="5157788" y="2807854"/>
                <a:ext cx="2407873" cy="1592696"/>
              </a:xfrm>
              <a:prstGeom prst="wedgeRectCallout">
                <a:avLst>
                  <a:gd name="adj1" fmla="val -60471"/>
                  <a:gd name="adj2" fmla="val -9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每一轮迭代从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𝑄</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中取出当前 </a:t>
                </a:r>
                <a14:m>
                  <m:oMath xmlns:m="http://schemas.openxmlformats.org/officeDocument/2006/math">
                    <m:r>
                      <a:rPr lang="en-US" altLang="zh-CN" sz="1200" i="1" dirty="0">
                        <a:solidFill>
                          <a:schemeClr val="tx1"/>
                        </a:solidFill>
                        <a:latin typeface="Cambria Math" panose="02040503050406030204" pitchFamily="18" charset="0"/>
                        <a:cs typeface="Helvetica Neue" panose="02000503000000020004" pitchFamily="2" charset="0"/>
                      </a:rPr>
                      <m:t>𝑑</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值最小的顶点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（贪心策略）并将其加入 </a:t>
                </a:r>
                <a14:m>
                  <m:oMath xmlns:m="http://schemas.openxmlformats.org/officeDocument/2006/math">
                    <m:r>
                      <a:rPr lang="en-US" altLang="zh-CN" sz="1200" i="1" dirty="0" smtClean="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𝑆</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，表示其</a:t>
                </a:r>
                <a:r>
                  <a:rPr lang="zh-CN" altLang="en-US" sz="1200" dirty="0">
                    <a:solidFill>
                      <a:schemeClr val="tx1"/>
                    </a:solidFill>
                    <a:latin typeface="PingFang SC" panose="020B0400000000000000" pitchFamily="34" charset="-122"/>
                    <a:ea typeface="PingFang SC" panose="020B0400000000000000" pitchFamily="34" charset="-122"/>
                    <a:cs typeface="Calibri" panose="020F0502020204030204" pitchFamily="34" charset="0"/>
                  </a:rPr>
                  <a:t>最短路径已经确定，随后对 </a:t>
                </a:r>
                <a14:m>
                  <m:oMath xmlns:m="http://schemas.openxmlformats.org/officeDocument/2006/math">
                    <m:r>
                      <a:rPr lang="en-US" altLang="zh-CN" sz="1200" i="1" dirty="0">
                        <a:solidFill>
                          <a:schemeClr val="tx1"/>
                        </a:solidFill>
                        <a:latin typeface="Cambria Math" panose="02040503050406030204" pitchFamily="18" charset="0"/>
                        <a:ea typeface="PingFang SC" panose="020B0400000000000000" pitchFamily="34" charset="-122"/>
                        <a:cs typeface="Helvetica Neue" panose="02000503000000020004" pitchFamily="2" charset="0"/>
                      </a:rPr>
                      <m:t>𝑢</m:t>
                    </m:r>
                  </m:oMath>
                </a14:m>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 的所有出边执行和</a:t>
                </a:r>
                <a:r>
                  <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B-F</a:t>
                </a:r>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算法相同路径松弛操作</a:t>
                </a:r>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endParaRPr lang="en-US" altLang="zh-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a:p>
                <a:r>
                  <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如此往复，直到所有顶点最短路径都</a:t>
                </a:r>
                <a:r>
                  <a:rPr lang="zh-CN" altLang="en-CN"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rPr>
                  <a:t>确定为止</a:t>
                </a:r>
                <a:endParaRPr lang="zh-CN" altLang="en-US" sz="1200" dirty="0">
                  <a:solidFill>
                    <a:schemeClr val="tx1"/>
                  </a:solidFill>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10" name="Rectangular Callout 9">
                <a:extLst>
                  <a:ext uri="{FF2B5EF4-FFF2-40B4-BE49-F238E27FC236}">
                    <a16:creationId xmlns:a16="http://schemas.microsoft.com/office/drawing/2014/main" id="{A77E8D11-F001-0C87-66B8-980787676791}"/>
                  </a:ext>
                </a:extLst>
              </p:cNvPr>
              <p:cNvSpPr>
                <a:spLocks noRot="1" noChangeAspect="1" noMove="1" noResize="1" noEditPoints="1" noAdjustHandles="1" noChangeArrowheads="1" noChangeShapeType="1" noTextEdit="1"/>
              </p:cNvSpPr>
              <p:nvPr/>
            </p:nvSpPr>
            <p:spPr>
              <a:xfrm>
                <a:off x="5157788" y="2807854"/>
                <a:ext cx="2407873" cy="1592696"/>
              </a:xfrm>
              <a:prstGeom prst="wedgeRectCallout">
                <a:avLst>
                  <a:gd name="adj1" fmla="val -60471"/>
                  <a:gd name="adj2" fmla="val -93"/>
                </a:avLst>
              </a:prstGeom>
              <a:blipFill>
                <a:blip r:embed="rId4"/>
                <a:stretch>
                  <a:fillRect b="-781"/>
                </a:stretch>
              </a:blipFill>
              <a:ln>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3865086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cs typeface="Helvetica Neue" panose="02000503000000020004" pitchFamily="2" charset="0"/>
                  </a:rPr>
                  <a:t>初始化步骤：</a:t>
                </a:r>
                <a:r>
                  <a:rPr lang="zh-CN" altLang="en-US" sz="2000" dirty="0">
                    <a:cs typeface="Helvetica Neue" panose="02000503000000020004" pitchFamily="2" charset="0"/>
                  </a:rPr>
                  <a:t>与</a:t>
                </a:r>
                <a:r>
                  <a:rPr lang="en-US" altLang="zh-CN" sz="2000" dirty="0">
                    <a:cs typeface="Helvetica Neue" panose="02000503000000020004" pitchFamily="2" charset="0"/>
                  </a:rPr>
                  <a:t>B-F</a:t>
                </a:r>
                <a:r>
                  <a:rPr lang="zh-CN" altLang="en-US" sz="2000" dirty="0">
                    <a:cs typeface="Helvetica Neue" panose="02000503000000020004" pitchFamily="2" charset="0"/>
                  </a:rPr>
                  <a:t>算法相同，时间复杂度为 </a:t>
                </a:r>
                <a14:m>
                  <m:oMath xmlns:m="http://schemas.openxmlformats.org/officeDocument/2006/math">
                    <m:r>
                      <m:rPr>
                        <m:sty m:val="p"/>
                      </m:rPr>
                      <a:rPr lang="en-US" altLang="zh-CN" sz="2000" b="0" i="0" smtClean="0">
                        <a:latin typeface="Cambria Math" panose="02040503050406030204" pitchFamily="18" charset="0"/>
                        <a:cs typeface="Helvetica Neue" panose="02000503000000020004" pitchFamily="2" charset="0"/>
                      </a:rPr>
                      <m:t>Θ</m:t>
                    </m:r>
                    <m:d>
                      <m:dPr>
                        <m:ctrlPr>
                          <a:rPr lang="en-US" altLang="zh-CN" sz="2000" b="0" i="1" smtClean="0">
                            <a:latin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cs typeface="Helvetica Neue" panose="02000503000000020004" pitchFamily="2" charset="0"/>
                          </a:rPr>
                          <m:t>𝑛</m:t>
                        </m:r>
                      </m:e>
                    </m:d>
                  </m:oMath>
                </a14:m>
                <a:endParaRPr lang="en-US" altLang="zh-CN" sz="2000" dirty="0">
                  <a:cs typeface="Helvetica Neue" panose="02000503000000020004" pitchFamily="2" charset="0"/>
                </a:endParaRPr>
              </a:p>
              <a:p>
                <a:pPr marL="285750" indent="-285750">
                  <a:lnSpc>
                    <a:spcPct val="100000"/>
                  </a:lnSpc>
                </a:pPr>
                <a:r>
                  <a:rPr lang="zh-CN" altLang="en-US" sz="2000" b="1" dirty="0">
                    <a:cs typeface="Helvetica Neue" panose="02000503000000020004" pitchFamily="2" charset="0"/>
                  </a:rPr>
                  <a:t>迭代步骤</a:t>
                </a:r>
                <a:endParaRPr lang="en-US" altLang="zh-CN" sz="2000" b="1" dirty="0">
                  <a:cs typeface="Helvetica Neue" panose="02000503000000020004" pitchFamily="2" charset="0"/>
                </a:endParaRPr>
              </a:p>
              <a:p>
                <a:pPr marL="628650" lvl="1" indent="-285750">
                  <a:lnSpc>
                    <a:spcPct val="100000"/>
                  </a:lnSpc>
                </a:pPr>
                <a:r>
                  <a:rPr lang="zh-CN" altLang="en-US" sz="1800" dirty="0">
                    <a:cs typeface="Helvetica Neue" panose="02000503000000020004" pitchFamily="2" charset="0"/>
                  </a:rPr>
                  <a:t>分析的关键在于对优先队列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𝑄</m:t>
                    </m:r>
                  </m:oMath>
                </a14:m>
                <a:r>
                  <a:rPr lang="zh-CN" altLang="en-US" sz="1800" dirty="0">
                    <a:cs typeface="Helvetica Neue" panose="02000503000000020004" pitchFamily="2" charset="0"/>
                  </a:rPr>
                  <a:t> 的操作包括 </a:t>
                </a:r>
                <a:r>
                  <a:rPr lang="en-US" altLang="zh-CN" sz="1800" dirty="0">
                    <a:cs typeface="Helvetica Neue" panose="02000503000000020004" pitchFamily="2" charset="0"/>
                  </a:rPr>
                  <a:t>Insert (</a:t>
                </a:r>
                <a:r>
                  <a:rPr lang="zh-CN" altLang="en-US" sz="1800" dirty="0">
                    <a:cs typeface="Helvetica Neue" panose="02000503000000020004" pitchFamily="2" charset="0"/>
                  </a:rPr>
                  <a:t>第 </a:t>
                </a:r>
                <a:r>
                  <a:rPr lang="en-US" altLang="zh-CN" sz="1800" dirty="0">
                    <a:cs typeface="Helvetica Neue" panose="02000503000000020004" pitchFamily="2" charset="0"/>
                  </a:rPr>
                  <a:t>4</a:t>
                </a:r>
                <a:r>
                  <a:rPr lang="zh-CN" altLang="en-US" sz="1800" dirty="0">
                    <a:cs typeface="Helvetica Neue" panose="02000503000000020004" pitchFamily="2" charset="0"/>
                  </a:rPr>
                  <a:t> 行构建 </a:t>
                </a:r>
                <a14:m>
                  <m:oMath xmlns:m="http://schemas.openxmlformats.org/officeDocument/2006/math">
                    <m:r>
                      <a:rPr lang="en-US" altLang="zh-CN" sz="1800" i="1" dirty="0" smtClean="0">
                        <a:latin typeface="Cambria Math" panose="02040503050406030204" pitchFamily="18" charset="0"/>
                        <a:cs typeface="Helvetica Neue" panose="02000503000000020004" pitchFamily="2" charset="0"/>
                      </a:rPr>
                      <m:t>𝑄</m:t>
                    </m:r>
                    <m:r>
                      <a:rPr lang="en-US" altLang="zh-CN" sz="1800" i="1" dirty="0" smtClean="0">
                        <a:latin typeface="Cambria Math" panose="02040503050406030204" pitchFamily="18" charset="0"/>
                        <a:cs typeface="Helvetica Neue" panose="02000503000000020004" pitchFamily="2" charset="0"/>
                      </a:rPr>
                      <m:t>=</m:t>
                    </m:r>
                    <m:r>
                      <a:rPr lang="en-US" altLang="zh-CN" sz="1800" i="1" dirty="0" smtClean="0">
                        <a:latin typeface="Cambria Math" panose="02040503050406030204" pitchFamily="18" charset="0"/>
                        <a:cs typeface="Helvetica Neue" panose="02000503000000020004" pitchFamily="2" charset="0"/>
                      </a:rPr>
                      <m:t>𝑉</m:t>
                    </m:r>
                  </m:oMath>
                </a14:m>
                <a:r>
                  <a:rPr lang="en-US" altLang="zh-CN" sz="1800" dirty="0">
                    <a:cs typeface="Helvetica Neue" panose="02000503000000020004" pitchFamily="2" charset="0"/>
                  </a:rPr>
                  <a:t>)</a:t>
                </a:r>
                <a:r>
                  <a:rPr lang="zh-CN" altLang="en-US" sz="1800" dirty="0">
                    <a:cs typeface="Helvetica Neue" panose="02000503000000020004" pitchFamily="2" charset="0"/>
                  </a:rPr>
                  <a:t>，</a:t>
                </a:r>
                <a:r>
                  <a:rPr lang="en-US" altLang="zh-CN" sz="1800" dirty="0">
                    <a:cs typeface="Calibri" panose="020F0502020204030204" pitchFamily="34" charset="0"/>
                  </a:rPr>
                  <a:t>Extract-Min</a:t>
                </a:r>
                <a:r>
                  <a:rPr lang="zh-CN" altLang="en-US" sz="1800" dirty="0">
                    <a:cs typeface="Calibri" panose="020F0502020204030204" pitchFamily="34" charset="0"/>
                  </a:rPr>
                  <a:t> </a:t>
                </a:r>
                <a:r>
                  <a:rPr lang="en-US" altLang="zh-CN" sz="1800" dirty="0">
                    <a:cs typeface="Calibri" panose="020F0502020204030204" pitchFamily="34" charset="0"/>
                  </a:rPr>
                  <a:t>(</a:t>
                </a:r>
                <a:r>
                  <a:rPr lang="zh-CN" altLang="en-US" sz="1800" dirty="0">
                    <a:cs typeface="Calibri" panose="020F0502020204030204" pitchFamily="34" charset="0"/>
                  </a:rPr>
                  <a:t>第 </a:t>
                </a:r>
                <a:r>
                  <a:rPr lang="en-US" altLang="zh-CN" sz="1800" dirty="0">
                    <a:cs typeface="Calibri" panose="020F0502020204030204" pitchFamily="34" charset="0"/>
                  </a:rPr>
                  <a:t>6</a:t>
                </a:r>
                <a:r>
                  <a:rPr lang="zh-CN" altLang="en-US" sz="1800" dirty="0">
                    <a:cs typeface="Calibri" panose="020F0502020204030204" pitchFamily="34" charset="0"/>
                  </a:rPr>
                  <a:t> 行从 </a:t>
                </a:r>
                <a14:m>
                  <m:oMath xmlns:m="http://schemas.openxmlformats.org/officeDocument/2006/math">
                    <m:r>
                      <a:rPr lang="en-US" altLang="zh-CN" sz="1800" i="1" dirty="0" smtClean="0">
                        <a:latin typeface="Cambria Math" panose="02040503050406030204" pitchFamily="18" charset="0"/>
                        <a:cs typeface="Calibri" panose="020F0502020204030204" pitchFamily="34" charset="0"/>
                      </a:rPr>
                      <m:t>𝑄</m:t>
                    </m:r>
                  </m:oMath>
                </a14:m>
                <a:r>
                  <a:rPr lang="zh-CN" altLang="en-US" sz="1800" dirty="0">
                    <a:cs typeface="Calibri" panose="020F0502020204030204" pitchFamily="34" charset="0"/>
                  </a:rPr>
                  <a:t> 中取出键值最小的顶点</a:t>
                </a:r>
                <a:r>
                  <a:rPr lang="en-US" altLang="zh-CN" sz="1800" dirty="0">
                    <a:cs typeface="Calibri" panose="020F0502020204030204" pitchFamily="34" charset="0"/>
                  </a:rPr>
                  <a:t>)</a:t>
                </a:r>
                <a:r>
                  <a:rPr lang="zh-CN" altLang="en-US" sz="1800" dirty="0">
                    <a:cs typeface="Calibri" panose="020F0502020204030204" pitchFamily="34" charset="0"/>
                  </a:rPr>
                  <a:t> 和 </a:t>
                </a:r>
                <a:r>
                  <a:rPr lang="en-US" altLang="zh-CN" sz="1800" dirty="0">
                    <a:cs typeface="Calibri" panose="020F0502020204030204" pitchFamily="34" charset="0"/>
                  </a:rPr>
                  <a:t>Decrease-Key (</a:t>
                </a:r>
                <a:r>
                  <a:rPr lang="zh-CN" altLang="en-US" sz="1800" dirty="0">
                    <a:cs typeface="Calibri" panose="020F0502020204030204" pitchFamily="34" charset="0"/>
                  </a:rPr>
                  <a:t>第 </a:t>
                </a:r>
                <a:r>
                  <a:rPr lang="en-US" altLang="zh-CN" sz="1800" dirty="0">
                    <a:cs typeface="Calibri" panose="020F0502020204030204" pitchFamily="34" charset="0"/>
                  </a:rPr>
                  <a:t>10</a:t>
                </a:r>
                <a:r>
                  <a:rPr lang="zh-CN" altLang="en-US" sz="1800" dirty="0">
                    <a:cs typeface="Calibri" panose="020F0502020204030204" pitchFamily="34" charset="0"/>
                  </a:rPr>
                  <a:t> 行更新顶点键值 </a:t>
                </a:r>
                <a14:m>
                  <m:oMath xmlns:m="http://schemas.openxmlformats.org/officeDocument/2006/math">
                    <m:r>
                      <a:rPr lang="en-US" altLang="zh-CN" sz="1800" b="0" i="1" smtClean="0">
                        <a:latin typeface="Cambria Math" panose="02040503050406030204" pitchFamily="18" charset="0"/>
                        <a:cs typeface="Calibri" panose="020F0502020204030204" pitchFamily="34" charset="0"/>
                      </a:rPr>
                      <m:t>𝑣</m:t>
                    </m:r>
                    <m:r>
                      <a:rPr lang="en-US" altLang="zh-CN" sz="1800" b="0" i="1" smtClean="0">
                        <a:latin typeface="Cambria Math" panose="02040503050406030204" pitchFamily="18" charset="0"/>
                        <a:cs typeface="Calibri" panose="020F0502020204030204" pitchFamily="34" charset="0"/>
                      </a:rPr>
                      <m:t>.</m:t>
                    </m:r>
                    <m:r>
                      <a:rPr lang="en-US" altLang="zh-CN" sz="1800" b="0" i="1" smtClean="0">
                        <a:latin typeface="Cambria Math" panose="02040503050406030204" pitchFamily="18" charset="0"/>
                        <a:cs typeface="Calibri" panose="020F0502020204030204" pitchFamily="34" charset="0"/>
                      </a:rPr>
                      <m:t>𝑑</m:t>
                    </m:r>
                  </m:oMath>
                </a14:m>
                <a:r>
                  <a:rPr lang="en-US" altLang="zh-CN" sz="1800" dirty="0">
                    <a:cs typeface="Calibri" panose="020F0502020204030204" pitchFamily="34" charset="0"/>
                  </a:rPr>
                  <a:t>)</a:t>
                </a:r>
              </a:p>
              <a:p>
                <a:pPr marL="628650" lvl="1" indent="-285750">
                  <a:lnSpc>
                    <a:spcPct val="100000"/>
                  </a:lnSpc>
                </a:pPr>
                <a:r>
                  <a:rPr lang="zh-CN" altLang="en-US" sz="1800" dirty="0">
                    <a:cs typeface="Calibri" panose="020F0502020204030204" pitchFamily="34" charset="0"/>
                  </a:rPr>
                  <a:t>因为每个顶点被加入 </a:t>
                </a:r>
                <a:r>
                  <a:rPr lang="en-US" altLang="zh-CN" sz="1800" dirty="0">
                    <a:cs typeface="Calibri" panose="020F0502020204030204" pitchFamily="34" charset="0"/>
                  </a:rPr>
                  <a:t>S</a:t>
                </a:r>
                <a:r>
                  <a:rPr lang="zh-CN" altLang="en-US" sz="1800" dirty="0">
                    <a:cs typeface="Calibri" panose="020F0502020204030204" pitchFamily="34" charset="0"/>
                  </a:rPr>
                  <a:t> 的次数 </a:t>
                </a:r>
                <a:r>
                  <a:rPr lang="en-US" altLang="zh-CN" sz="1800" dirty="0">
                    <a:cs typeface="Calibri" panose="020F0502020204030204" pitchFamily="34" charset="0"/>
                  </a:rPr>
                  <a:t>1</a:t>
                </a:r>
                <a:r>
                  <a:rPr lang="zh-CN" altLang="en-US" sz="1800" dirty="0">
                    <a:cs typeface="Calibri" panose="020F0502020204030204" pitchFamily="34" charset="0"/>
                  </a:rPr>
                  <a:t> 次，顶点被加入 </a:t>
                </a:r>
                <a:r>
                  <a:rPr lang="en-US" altLang="zh-CN" sz="1800" dirty="0">
                    <a:cs typeface="Calibri" panose="020F0502020204030204" pitchFamily="34" charset="0"/>
                  </a:rPr>
                  <a:t>S</a:t>
                </a:r>
                <a:r>
                  <a:rPr lang="zh-CN" altLang="en-US" sz="1800" dirty="0">
                    <a:cs typeface="Calibri" panose="020F0502020204030204" pitchFamily="34" charset="0"/>
                  </a:rPr>
                  <a:t> 时它的所有出边被遍历 </a:t>
                </a:r>
                <a:r>
                  <a:rPr lang="en-US" altLang="zh-CN" sz="1800" dirty="0">
                    <a:cs typeface="Calibri" panose="020F0502020204030204" pitchFamily="34" charset="0"/>
                  </a:rPr>
                  <a:t>1</a:t>
                </a:r>
                <a:r>
                  <a:rPr lang="zh-CN" altLang="en-US" sz="1800" dirty="0">
                    <a:cs typeface="Calibri" panose="020F0502020204030204" pitchFamily="34" charset="0"/>
                  </a:rPr>
                  <a:t> 次，所以 </a:t>
                </a:r>
                <a:r>
                  <a:rPr lang="en-US" altLang="zh-CN" sz="1800" dirty="0">
                    <a:cs typeface="Calibri" panose="020F0502020204030204" pitchFamily="34" charset="0"/>
                  </a:rPr>
                  <a:t>While</a:t>
                </a:r>
                <a:r>
                  <a:rPr lang="zh-CN" altLang="en-US" sz="1800" dirty="0">
                    <a:cs typeface="Calibri" panose="020F0502020204030204" pitchFamily="34" charset="0"/>
                  </a:rPr>
                  <a:t> 循环执行次数为 </a:t>
                </a:r>
                <a14:m>
                  <m:oMath xmlns:m="http://schemas.openxmlformats.org/officeDocument/2006/math">
                    <m:r>
                      <a:rPr lang="en-US" altLang="zh-CN" sz="1800" i="1" dirty="0" smtClean="0">
                        <a:latin typeface="Cambria Math" panose="02040503050406030204" pitchFamily="18" charset="0"/>
                        <a:cs typeface="Calibri" panose="020F0502020204030204" pitchFamily="34" charset="0"/>
                      </a:rPr>
                      <m:t>𝑛</m:t>
                    </m:r>
                  </m:oMath>
                </a14:m>
                <a:r>
                  <a:rPr lang="zh-CN" altLang="en-US" sz="1800" dirty="0">
                    <a:cs typeface="Calibri" panose="020F0502020204030204" pitchFamily="34" charset="0"/>
                  </a:rPr>
                  <a:t> 次，第 </a:t>
                </a:r>
                <a:r>
                  <a:rPr lang="en-US" altLang="zh-CN" sz="1800" dirty="0">
                    <a:cs typeface="Calibri" panose="020F0502020204030204" pitchFamily="34" charset="0"/>
                  </a:rPr>
                  <a:t>8-10</a:t>
                </a:r>
                <a:r>
                  <a:rPr lang="zh-CN" altLang="en-US" sz="1800" dirty="0">
                    <a:cs typeface="Calibri" panose="020F0502020204030204" pitchFamily="34" charset="0"/>
                  </a:rPr>
                  <a:t> 行的 </a:t>
                </a:r>
                <a:r>
                  <a:rPr lang="en-US" altLang="zh-CN" sz="1800" dirty="0">
                    <a:cs typeface="Calibri" panose="020F0502020204030204" pitchFamily="34" charset="0"/>
                  </a:rPr>
                  <a:t>For</a:t>
                </a:r>
                <a:r>
                  <a:rPr lang="zh-CN" altLang="en-US" sz="1800" dirty="0">
                    <a:cs typeface="Calibri" panose="020F0502020204030204" pitchFamily="34" charset="0"/>
                  </a:rPr>
                  <a:t> 循环执行次数为 </a:t>
                </a:r>
                <a14:m>
                  <m:oMath xmlns:m="http://schemas.openxmlformats.org/officeDocument/2006/math">
                    <m:r>
                      <a:rPr lang="en-US" altLang="zh-CN" sz="1800" i="1" dirty="0" smtClean="0">
                        <a:latin typeface="Cambria Math" panose="02040503050406030204" pitchFamily="18" charset="0"/>
                        <a:cs typeface="Calibri" panose="020F0502020204030204" pitchFamily="34" charset="0"/>
                      </a:rPr>
                      <m:t>𝑚</m:t>
                    </m:r>
                  </m:oMath>
                </a14:m>
                <a:r>
                  <a:rPr lang="zh-CN" altLang="en-US" sz="1800" dirty="0">
                    <a:cs typeface="Calibri" panose="020F0502020204030204" pitchFamily="34" charset="0"/>
                  </a:rPr>
                  <a:t> 次。</a:t>
                </a:r>
                <a:endParaRPr lang="en-US" altLang="zh-CN" sz="1800" dirty="0">
                  <a:cs typeface="Calibri" panose="020F0502020204030204" pitchFamily="34" charset="0"/>
                </a:endParaRPr>
              </a:p>
              <a:p>
                <a:pPr marL="628650" lvl="1" indent="-285750">
                  <a:lnSpc>
                    <a:spcPct val="100000"/>
                  </a:lnSpc>
                </a:pPr>
                <a:r>
                  <a:rPr lang="zh-CN" altLang="en-US" sz="1800" dirty="0">
                    <a:cs typeface="Helvetica Neue" panose="02000503000000020004" pitchFamily="2" charset="0"/>
                  </a:rPr>
                  <a:t>因此，</a:t>
                </a:r>
                <a:r>
                  <a:rPr lang="en-US" altLang="zh-CN" sz="1800" dirty="0">
                    <a:cs typeface="Helvetica Neue" panose="02000503000000020004" pitchFamily="2" charset="0"/>
                  </a:rPr>
                  <a:t>Insert</a:t>
                </a:r>
                <a:r>
                  <a:rPr lang="zh-CN" altLang="en-US" sz="1800" dirty="0">
                    <a:cs typeface="Helvetica Neue" panose="02000503000000020004" pitchFamily="2" charset="0"/>
                  </a:rPr>
                  <a:t> 被执行 </a:t>
                </a:r>
                <a14:m>
                  <m:oMath xmlns:m="http://schemas.openxmlformats.org/officeDocument/2006/math">
                    <m:r>
                      <a:rPr lang="en-US" altLang="zh-CN" sz="1800" i="1" dirty="0">
                        <a:latin typeface="Cambria Math" panose="02040503050406030204" pitchFamily="18" charset="0"/>
                        <a:cs typeface="Calibri" panose="020F0502020204030204" pitchFamily="34" charset="0"/>
                      </a:rPr>
                      <m:t>𝑛</m:t>
                    </m:r>
                  </m:oMath>
                </a14:m>
                <a:r>
                  <a:rPr lang="zh-CN" altLang="en-US" sz="1800" dirty="0">
                    <a:cs typeface="Calibri" panose="020F0502020204030204" pitchFamily="34" charset="0"/>
                  </a:rPr>
                  <a:t> 次，</a:t>
                </a:r>
                <a:r>
                  <a:rPr lang="en-US" altLang="zh-CN" sz="1800" dirty="0">
                    <a:cs typeface="Calibri" panose="020F0502020204030204" pitchFamily="34" charset="0"/>
                  </a:rPr>
                  <a:t>Extract-Min</a:t>
                </a:r>
                <a:r>
                  <a:rPr lang="zh-CN" altLang="en-US" sz="1800" dirty="0">
                    <a:cs typeface="Helvetica Neue" panose="02000503000000020004" pitchFamily="2" charset="0"/>
                  </a:rPr>
                  <a:t>被执行 </a:t>
                </a:r>
                <a14:m>
                  <m:oMath xmlns:m="http://schemas.openxmlformats.org/officeDocument/2006/math">
                    <m:r>
                      <a:rPr lang="en-US" altLang="zh-CN" sz="1800" i="1" dirty="0">
                        <a:latin typeface="Cambria Math" panose="02040503050406030204" pitchFamily="18" charset="0"/>
                        <a:cs typeface="Calibri" panose="020F0502020204030204" pitchFamily="34" charset="0"/>
                      </a:rPr>
                      <m:t>𝑛</m:t>
                    </m:r>
                  </m:oMath>
                </a14:m>
                <a:r>
                  <a:rPr lang="zh-CN" altLang="en-US" sz="1800" dirty="0">
                    <a:cs typeface="Calibri" panose="020F0502020204030204" pitchFamily="34" charset="0"/>
                  </a:rPr>
                  <a:t> 次，</a:t>
                </a:r>
                <a:r>
                  <a:rPr lang="en-US" altLang="zh-CN" sz="1800" dirty="0">
                    <a:cs typeface="Calibri" panose="020F0502020204030204" pitchFamily="34" charset="0"/>
                  </a:rPr>
                  <a:t>Decrease-Key</a:t>
                </a:r>
                <a:r>
                  <a:rPr lang="zh-CN" altLang="en-US" sz="1800" dirty="0">
                    <a:cs typeface="Calibri" panose="020F0502020204030204" pitchFamily="34" charset="0"/>
                  </a:rPr>
                  <a:t>被执行 </a:t>
                </a:r>
                <a14:m>
                  <m:oMath xmlns:m="http://schemas.openxmlformats.org/officeDocument/2006/math">
                    <m:r>
                      <a:rPr lang="en-US" altLang="zh-CN" sz="1800" i="1" dirty="0">
                        <a:latin typeface="Cambria Math" panose="02040503050406030204" pitchFamily="18" charset="0"/>
                        <a:cs typeface="Calibri" panose="020F0502020204030204" pitchFamily="34" charset="0"/>
                      </a:rPr>
                      <m:t>𝑚</m:t>
                    </m:r>
                  </m:oMath>
                </a14:m>
                <a:r>
                  <a:rPr lang="zh-CN" altLang="en-US" sz="1800" dirty="0">
                    <a:cs typeface="Calibri" panose="020F0502020204030204" pitchFamily="34" charset="0"/>
                  </a:rPr>
                  <a:t> 次。</a:t>
                </a:r>
                <a:endParaRPr lang="en-US" altLang="zh-CN" sz="18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r="-35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5715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cs typeface="Helvetica Neue" panose="02000503000000020004" pitchFamily="2" charset="0"/>
                  </a:rPr>
                  <a:t>方案 </a:t>
                </a:r>
                <a:r>
                  <a:rPr lang="en-US" altLang="zh-CN" sz="2000" b="1" dirty="0">
                    <a:cs typeface="Helvetica Neue" panose="02000503000000020004" pitchFamily="2" charset="0"/>
                  </a:rPr>
                  <a:t>1</a:t>
                </a:r>
                <a:r>
                  <a:rPr lang="zh-CN" altLang="en-US" sz="2000" b="1" dirty="0">
                    <a:cs typeface="Helvetica Neue" panose="02000503000000020004" pitchFamily="2" charset="0"/>
                  </a:rPr>
                  <a:t>：</a:t>
                </a:r>
                <a:r>
                  <a:rPr lang="zh-CN" altLang="en-CN" sz="2000" dirty="0">
                    <a:cs typeface="Helvetica Neue" panose="02000503000000020004" pitchFamily="2" charset="0"/>
                  </a:rPr>
                  <a:t>使用</a:t>
                </a:r>
                <a:r>
                  <a:rPr lang="zh-CN" altLang="en-US" sz="2000" dirty="0">
                    <a:cs typeface="Helvetica Neue" panose="02000503000000020004" pitchFamily="2" charset="0"/>
                  </a:rPr>
                  <a:t>线性表实现优先队列</a:t>
                </a:r>
                <a:endParaRPr lang="en-US" altLang="zh-CN" sz="2000" dirty="0">
                  <a:cs typeface="Helvetica Neue" panose="02000503000000020004" pitchFamily="2" charset="0"/>
                </a:endParaRPr>
              </a:p>
              <a:p>
                <a:pPr marL="285750" indent="-285750">
                  <a:lnSpc>
                    <a:spcPct val="100000"/>
                  </a:lnSpc>
                </a:pPr>
                <a:r>
                  <a:rPr lang="zh-CN" altLang="en-US" sz="2000" dirty="0">
                    <a:cs typeface="Helvetica Neue" panose="02000503000000020004" pitchFamily="2" charset="0"/>
                  </a:rPr>
                  <a:t>将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𝑣</m:t>
                    </m:r>
                    <m:r>
                      <a:rPr lang="en-US" altLang="zh-CN" sz="2000" b="0" i="1" smtClean="0">
                        <a:latin typeface="Cambria Math" panose="02040503050406030204" pitchFamily="18" charset="0"/>
                        <a:cs typeface="Helvetica Neue" panose="02000503000000020004" pitchFamily="2" charset="0"/>
                      </a:rPr>
                      <m:t>.</m:t>
                    </m:r>
                    <m:r>
                      <a:rPr lang="en-US" altLang="zh-CN" sz="2000" b="0" i="1" smtClean="0">
                        <a:latin typeface="Cambria Math" panose="02040503050406030204" pitchFamily="18" charset="0"/>
                        <a:cs typeface="Helvetica Neue" panose="02000503000000020004" pitchFamily="2" charset="0"/>
                      </a:rPr>
                      <m:t>𝑑</m:t>
                    </m:r>
                  </m:oMath>
                </a14:m>
                <a:r>
                  <a:rPr lang="en-US" altLang="zh-CN" sz="2000" dirty="0">
                    <a:cs typeface="Helvetica Neue" panose="02000503000000020004" pitchFamily="2" charset="0"/>
                  </a:rPr>
                  <a:t> </a:t>
                </a:r>
                <a:r>
                  <a:rPr lang="zh-CN" altLang="en-US" sz="2000" dirty="0">
                    <a:cs typeface="Helvetica Neue" panose="02000503000000020004" pitchFamily="2" charset="0"/>
                  </a:rPr>
                  <a:t>按照顶点编号存储在长度为 </a:t>
                </a:r>
                <a14:m>
                  <m:oMath xmlns:m="http://schemas.openxmlformats.org/officeDocument/2006/math">
                    <m:r>
                      <a:rPr lang="en-US" altLang="zh-CN" sz="2000" i="1" dirty="0" smtClean="0">
                        <a:latin typeface="Cambria Math" panose="02040503050406030204" pitchFamily="18" charset="0"/>
                        <a:cs typeface="Helvetica Neue" panose="02000503000000020004" pitchFamily="2" charset="0"/>
                      </a:rPr>
                      <m:t>𝑛</m:t>
                    </m:r>
                  </m:oMath>
                </a14:m>
                <a:r>
                  <a:rPr lang="zh-CN" altLang="en-US" sz="2000" dirty="0">
                    <a:cs typeface="Helvetica Neue" panose="02000503000000020004" pitchFamily="2" charset="0"/>
                  </a:rPr>
                  <a:t> 的数组中</a:t>
                </a:r>
                <a:endParaRPr lang="en-US" altLang="zh-CN" sz="2000" dirty="0">
                  <a:cs typeface="Helvetica Neue" panose="02000503000000020004" pitchFamily="2" charset="0"/>
                </a:endParaRPr>
              </a:p>
              <a:p>
                <a:pPr marL="285750" indent="-285750">
                  <a:lnSpc>
                    <a:spcPct val="100000"/>
                  </a:lnSpc>
                </a:pPr>
                <a:r>
                  <a:rPr lang="en-US" altLang="zh-CN" sz="2000" dirty="0">
                    <a:cs typeface="Helvetica Neue" panose="02000503000000020004" pitchFamily="2" charset="0"/>
                  </a:rPr>
                  <a:t>Insert</a:t>
                </a:r>
                <a:r>
                  <a:rPr lang="zh-CN" altLang="en-US" sz="2000" dirty="0">
                    <a:cs typeface="Helvetica Neue" panose="02000503000000020004" pitchFamily="2" charset="0"/>
                  </a:rPr>
                  <a:t> 和 </a:t>
                </a:r>
                <a:r>
                  <a:rPr lang="en-US" altLang="zh-CN" sz="2000" dirty="0">
                    <a:cs typeface="Calibri" panose="020F0502020204030204" pitchFamily="34" charset="0"/>
                  </a:rPr>
                  <a:t>Decrease-Key</a:t>
                </a:r>
                <a:r>
                  <a:rPr lang="zh-CN" altLang="en-US" sz="2000" dirty="0">
                    <a:cs typeface="Calibri" panose="020F0502020204030204" pitchFamily="34" charset="0"/>
                  </a:rPr>
                  <a:t> </a:t>
                </a:r>
                <a:r>
                  <a:rPr lang="zh-CN" altLang="en-CN" sz="2000" dirty="0">
                    <a:cs typeface="Helvetica Neue" panose="02000503000000020004" pitchFamily="2" charset="0"/>
                  </a:rPr>
                  <a:t>的</a:t>
                </a:r>
                <a:r>
                  <a:rPr lang="zh-CN" altLang="en-US" sz="2000" dirty="0">
                    <a:cs typeface="Helvetica Neue" panose="02000503000000020004" pitchFamily="2" charset="0"/>
                  </a:rPr>
                  <a:t>时间复杂度为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𝑂</m:t>
                    </m:r>
                    <m:d>
                      <m:dPr>
                        <m:ctrlPr>
                          <a:rPr lang="en-US" altLang="zh-CN" sz="2000" b="0" i="1" smtClean="0">
                            <a:latin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cs typeface="Helvetica Neue" panose="02000503000000020004" pitchFamily="2" charset="0"/>
                          </a:rPr>
                          <m:t>1</m:t>
                        </m:r>
                      </m:e>
                    </m:d>
                  </m:oMath>
                </a14:m>
                <a:r>
                  <a:rPr lang="zh-CN" altLang="en-US" sz="2000" dirty="0">
                    <a:cs typeface="Calibri" panose="020F0502020204030204" pitchFamily="34" charset="0"/>
                  </a:rPr>
                  <a:t>，</a:t>
                </a:r>
                <a:r>
                  <a:rPr lang="en-US" altLang="zh-CN" sz="2000" dirty="0">
                    <a:cs typeface="Calibri" panose="020F0502020204030204" pitchFamily="34" charset="0"/>
                  </a:rPr>
                  <a:t>Extract-Min </a:t>
                </a:r>
                <a:r>
                  <a:rPr lang="zh-CN" altLang="en-US" sz="2000" dirty="0">
                    <a:cs typeface="Calibri" panose="020F0502020204030204" pitchFamily="34" charset="0"/>
                  </a:rPr>
                  <a:t>的时间复杂度为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𝑛</m:t>
                        </m:r>
                      </m:e>
                    </m:d>
                  </m:oMath>
                </a14:m>
                <a:endParaRPr lang="en-US" altLang="zh-CN" sz="2000" dirty="0">
                  <a:cs typeface="Calibri" panose="020F0502020204030204" pitchFamily="34" charset="0"/>
                </a:endParaRPr>
              </a:p>
              <a:p>
                <a:pPr marL="285750" indent="-285750">
                  <a:lnSpc>
                    <a:spcPct val="100000"/>
                  </a:lnSpc>
                </a:pPr>
                <a:r>
                  <a:rPr lang="en-US" altLang="zh-CN" sz="2000" dirty="0">
                    <a:cs typeface="Helvetica Neue" panose="02000503000000020004" pitchFamily="2" charset="0"/>
                  </a:rPr>
                  <a:t>Insert</a:t>
                </a:r>
                <a:r>
                  <a:rPr lang="zh-CN" altLang="en-US" sz="2000" dirty="0">
                    <a:cs typeface="Helvetica Neue" panose="02000503000000020004" pitchFamily="2" charset="0"/>
                  </a:rPr>
                  <a:t> 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Extract-Min</a:t>
                </a:r>
                <a:r>
                  <a:rPr lang="zh-CN" altLang="en-US" sz="2000" dirty="0">
                    <a:cs typeface="Helvetica Neue" panose="02000503000000020004" pitchFamily="2"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Decrease-Key</a:t>
                </a:r>
                <a:r>
                  <a:rPr lang="zh-CN" altLang="en-US" sz="2000" dirty="0">
                    <a:cs typeface="Calibri" panose="020F0502020204030204" pitchFamily="34"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𝑚</m:t>
                    </m:r>
                  </m:oMath>
                </a14:m>
                <a:r>
                  <a:rPr lang="zh-CN" altLang="en-US" sz="2000" dirty="0">
                    <a:cs typeface="Calibri" panose="020F0502020204030204" pitchFamily="34" charset="0"/>
                  </a:rPr>
                  <a:t> 次，总时间复杂度为</a:t>
                </a:r>
                <a:endParaRPr lang="en-US" altLang="zh-CN" sz="2000" dirty="0">
                  <a:cs typeface="Calibri" panose="020F0502020204030204" pitchFamily="34"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𝑛</m:t>
                          </m:r>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𝑚</m:t>
                          </m:r>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𝑚</m:t>
                          </m:r>
                        </m:e>
                      </m:d>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𝑂</m:t>
                      </m:r>
                      <m:d>
                        <m:dPr>
                          <m:ctrlPr>
                            <a:rPr lang="en-US" altLang="zh-CN" sz="2000" b="0" i="1" smtClean="0">
                              <a:latin typeface="Cambria Math" panose="02040503050406030204" pitchFamily="18" charset="0"/>
                              <a:cs typeface="Calibri" panose="020F0502020204030204" pitchFamily="34" charset="0"/>
                            </a:rPr>
                          </m:ctrlPr>
                        </m:dPr>
                        <m:e>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e>
                      </m:d>
                    </m:oMath>
                  </m:oMathPara>
                </a14:m>
                <a:endParaRPr lang="en-US" altLang="zh-CN" sz="20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6501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b="1" dirty="0">
                    <a:cs typeface="Helvetica Neue" panose="02000503000000020004" pitchFamily="2" charset="0"/>
                  </a:rPr>
                  <a:t>方案 </a:t>
                </a:r>
                <a:r>
                  <a:rPr lang="en-US" altLang="zh-CN" sz="2000" b="1" dirty="0">
                    <a:cs typeface="Helvetica Neue" panose="02000503000000020004" pitchFamily="2" charset="0"/>
                  </a:rPr>
                  <a:t>2</a:t>
                </a:r>
                <a:r>
                  <a:rPr lang="zh-CN" altLang="en-US" sz="2000" b="1" dirty="0">
                    <a:cs typeface="Helvetica Neue" panose="02000503000000020004" pitchFamily="2" charset="0"/>
                  </a:rPr>
                  <a:t>：</a:t>
                </a:r>
                <a:r>
                  <a:rPr lang="zh-CN" altLang="en-CN" sz="2000" dirty="0">
                    <a:cs typeface="Helvetica Neue" panose="02000503000000020004" pitchFamily="2" charset="0"/>
                  </a:rPr>
                  <a:t>使用最小堆</a:t>
                </a:r>
                <a:r>
                  <a:rPr lang="zh-CN" altLang="en-US" sz="2000" dirty="0">
                    <a:cs typeface="Helvetica Neue" panose="02000503000000020004" pitchFamily="2" charset="0"/>
                  </a:rPr>
                  <a:t>实现优先队列</a:t>
                </a:r>
                <a:endParaRPr lang="en-US" altLang="zh-CN" sz="2000" dirty="0">
                  <a:cs typeface="Helvetica Neue" panose="02000503000000020004" pitchFamily="2" charset="0"/>
                </a:endParaRPr>
              </a:p>
              <a:p>
                <a:pPr marL="285750" indent="-285750">
                  <a:lnSpc>
                    <a:spcPct val="100000"/>
                  </a:lnSpc>
                </a:pPr>
                <a:r>
                  <a:rPr lang="zh-CN" altLang="en-CN" sz="2000" dirty="0">
                    <a:cs typeface="Helvetica Neue" panose="02000503000000020004" pitchFamily="2" charset="0"/>
                  </a:rPr>
                  <a:t>构建</a:t>
                </a:r>
                <a:r>
                  <a:rPr lang="zh-CN" altLang="en-US" sz="2000" dirty="0">
                    <a:cs typeface="Helvetica Neue" panose="02000503000000020004" pitchFamily="2" charset="0"/>
                  </a:rPr>
                  <a:t>最小堆的时间复杂度</a:t>
                </a:r>
                <a:r>
                  <a:rPr lang="zh-CN" altLang="en-US" sz="2000" dirty="0">
                    <a:cs typeface="Calibri" panose="020F0502020204030204" pitchFamily="34" charset="0"/>
                  </a:rPr>
                  <a:t>为 </a:t>
                </a:r>
                <a14:m>
                  <m:oMath xmlns:m="http://schemas.openxmlformats.org/officeDocument/2006/math">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e>
                    </m:d>
                  </m:oMath>
                </a14:m>
                <a:r>
                  <a:rPr lang="zh-CN" altLang="en-US" sz="2000" dirty="0">
                    <a:cs typeface="Helvetica Neue" panose="02000503000000020004" pitchFamily="2" charset="0"/>
                  </a:rPr>
                  <a:t>，</a:t>
                </a:r>
                <a:r>
                  <a:rPr lang="en-US" altLang="zh-CN" sz="2000" dirty="0">
                    <a:cs typeface="Calibri" panose="020F0502020204030204" pitchFamily="34" charset="0"/>
                  </a:rPr>
                  <a:t>Extract-Min</a:t>
                </a:r>
                <a:r>
                  <a:rPr lang="zh-CN" altLang="en-US" sz="2000" dirty="0">
                    <a:cs typeface="Calibri" panose="020F0502020204030204" pitchFamily="34" charset="0"/>
                  </a:rPr>
                  <a:t> </a:t>
                </a:r>
                <a:r>
                  <a:rPr lang="zh-CN" altLang="en-US" sz="2000" dirty="0">
                    <a:cs typeface="Helvetica Neue" panose="02000503000000020004" pitchFamily="2" charset="0"/>
                  </a:rPr>
                  <a:t>和 </a:t>
                </a:r>
                <a:r>
                  <a:rPr lang="en-US" altLang="zh-CN" sz="2000" dirty="0">
                    <a:cs typeface="Calibri" panose="020F0502020204030204" pitchFamily="34" charset="0"/>
                  </a:rPr>
                  <a:t>Decrease-Key</a:t>
                </a:r>
                <a:r>
                  <a:rPr lang="zh-CN" altLang="en-US" sz="2000" dirty="0">
                    <a:cs typeface="Calibri" panose="020F0502020204030204" pitchFamily="34" charset="0"/>
                  </a:rPr>
                  <a:t> </a:t>
                </a:r>
                <a:r>
                  <a:rPr lang="zh-CN" altLang="en-CN" sz="2000" dirty="0">
                    <a:cs typeface="Helvetica Neue" panose="02000503000000020004" pitchFamily="2" charset="0"/>
                  </a:rPr>
                  <a:t>的</a:t>
                </a:r>
                <a:r>
                  <a:rPr lang="zh-CN" altLang="en-US" sz="2000" dirty="0">
                    <a:cs typeface="Helvetica Neue" panose="02000503000000020004" pitchFamily="2" charset="0"/>
                  </a:rPr>
                  <a:t>时间复杂度为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𝑂</m:t>
                    </m:r>
                    <m:d>
                      <m:dPr>
                        <m:ctrlPr>
                          <a:rPr lang="en-US" altLang="zh-CN" sz="2000" b="0" i="1" smtClean="0">
                            <a:latin typeface="Cambria Math" panose="02040503050406030204" pitchFamily="18" charset="0"/>
                            <a:cs typeface="Helvetica Neue" panose="02000503000000020004" pitchFamily="2" charset="0"/>
                          </a:rPr>
                        </m:ctrlPr>
                      </m:dPr>
                      <m:e>
                        <m:func>
                          <m:funcPr>
                            <m:ctrlPr>
                              <a:rPr lang="en-US" altLang="zh-CN" sz="2000" b="0" i="1" smtClean="0">
                                <a:latin typeface="Cambria Math" panose="02040503050406030204" pitchFamily="18" charset="0"/>
                                <a:cs typeface="Helvetica Neue" panose="02000503000000020004" pitchFamily="2" charset="0"/>
                              </a:rPr>
                            </m:ctrlPr>
                          </m:funcPr>
                          <m:fName>
                            <m:r>
                              <m:rPr>
                                <m:sty m:val="p"/>
                              </m:rPr>
                              <a:rPr lang="en-US" altLang="zh-CN" sz="2000" b="0" i="0" smtClean="0">
                                <a:latin typeface="Cambria Math" panose="02040503050406030204" pitchFamily="18" charset="0"/>
                                <a:cs typeface="Helvetica Neue" panose="02000503000000020004" pitchFamily="2" charset="0"/>
                              </a:rPr>
                              <m:t>log</m:t>
                            </m:r>
                          </m:fName>
                          <m:e>
                            <m:r>
                              <a:rPr lang="en-US" altLang="zh-CN" sz="2000" b="0" i="1" smtClean="0">
                                <a:latin typeface="Cambria Math" panose="02040503050406030204" pitchFamily="18" charset="0"/>
                                <a:cs typeface="Helvetica Neue" panose="02000503000000020004" pitchFamily="2" charset="0"/>
                              </a:rPr>
                              <m:t>𝑛</m:t>
                            </m:r>
                          </m:e>
                        </m:func>
                      </m:e>
                    </m:d>
                  </m:oMath>
                </a14:m>
                <a:endParaRPr lang="en-US" altLang="zh-CN" sz="2000" dirty="0">
                  <a:cs typeface="Calibri" panose="020F0502020204030204" pitchFamily="34" charset="0"/>
                </a:endParaRPr>
              </a:p>
              <a:p>
                <a:pPr marL="285750" indent="-285750">
                  <a:lnSpc>
                    <a:spcPct val="100000"/>
                  </a:lnSpc>
                </a:pPr>
                <a:r>
                  <a:rPr lang="en-US" altLang="zh-CN" sz="2000" dirty="0">
                    <a:cs typeface="Helvetica Neue" panose="02000503000000020004" pitchFamily="2" charset="0"/>
                  </a:rPr>
                  <a:t>Insert</a:t>
                </a:r>
                <a:r>
                  <a:rPr lang="zh-CN" altLang="en-US" sz="2000" dirty="0">
                    <a:cs typeface="Helvetica Neue" panose="02000503000000020004" pitchFamily="2" charset="0"/>
                  </a:rPr>
                  <a:t> 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Extract-Min</a:t>
                </a:r>
                <a:r>
                  <a:rPr lang="zh-CN" altLang="en-US" sz="2000" dirty="0">
                    <a:cs typeface="Helvetica Neue" panose="02000503000000020004" pitchFamily="2"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𝑛</m:t>
                    </m:r>
                  </m:oMath>
                </a14:m>
                <a:r>
                  <a:rPr lang="zh-CN" altLang="en-US" sz="2000" dirty="0">
                    <a:cs typeface="Calibri" panose="020F0502020204030204" pitchFamily="34" charset="0"/>
                  </a:rPr>
                  <a:t> 次，</a:t>
                </a:r>
                <a:r>
                  <a:rPr lang="en-US" altLang="zh-CN" sz="2000" dirty="0">
                    <a:cs typeface="Calibri" panose="020F0502020204030204" pitchFamily="34" charset="0"/>
                  </a:rPr>
                  <a:t>Decrease-Key</a:t>
                </a:r>
                <a:r>
                  <a:rPr lang="zh-CN" altLang="en-US" sz="2000" dirty="0">
                    <a:cs typeface="Calibri" panose="020F0502020204030204" pitchFamily="34" charset="0"/>
                  </a:rPr>
                  <a:t>被执行 </a:t>
                </a:r>
                <a14:m>
                  <m:oMath xmlns:m="http://schemas.openxmlformats.org/officeDocument/2006/math">
                    <m:r>
                      <a:rPr lang="en-US" altLang="zh-CN" sz="2000" i="1" dirty="0">
                        <a:latin typeface="Cambria Math" panose="02040503050406030204" pitchFamily="18" charset="0"/>
                        <a:cs typeface="Calibri" panose="020F0502020204030204" pitchFamily="34" charset="0"/>
                      </a:rPr>
                      <m:t>𝑚</m:t>
                    </m:r>
                  </m:oMath>
                </a14:m>
                <a:r>
                  <a:rPr lang="zh-CN" altLang="en-US" sz="2000" dirty="0">
                    <a:cs typeface="Calibri" panose="020F0502020204030204" pitchFamily="34" charset="0"/>
                  </a:rPr>
                  <a:t> 次，总时间复杂度为</a:t>
                </a:r>
                <a:endParaRPr lang="en-US" altLang="zh-CN" sz="2000" dirty="0">
                  <a:cs typeface="Calibri" panose="020F05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𝑚</m:t>
                          </m:r>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𝑛</m:t>
                              </m:r>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𝑚</m:t>
                              </m:r>
                            </m:e>
                          </m:d>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𝑂</m:t>
                      </m:r>
                      <m:d>
                        <m:dPr>
                          <m:ctrlPr>
                            <a:rPr lang="en-US" altLang="zh-CN" sz="2000" i="1">
                              <a:latin typeface="Cambria Math" panose="02040503050406030204" pitchFamily="18" charset="0"/>
                              <a:cs typeface="Calibri" panose="020F0502020204030204" pitchFamily="34" charset="0"/>
                            </a:rPr>
                          </m:ctrlPr>
                        </m:dPr>
                        <m:e>
                          <m:r>
                            <a:rPr lang="en-US" altLang="zh-CN" sz="2000" i="1">
                              <a:latin typeface="Cambria Math" panose="02040503050406030204" pitchFamily="18" charset="0"/>
                              <a:cs typeface="Calibri" panose="020F0502020204030204" pitchFamily="34" charset="0"/>
                            </a:rPr>
                            <m:t>𝑚</m:t>
                          </m:r>
                          <m:func>
                            <m:funcPr>
                              <m:ctrlPr>
                                <a:rPr lang="en-US" altLang="zh-CN" sz="2000" i="1">
                                  <a:latin typeface="Cambria Math" panose="02040503050406030204" pitchFamily="18" charset="0"/>
                                  <a:cs typeface="Calibri" panose="020F0502020204030204" pitchFamily="34" charset="0"/>
                                </a:rPr>
                              </m:ctrlPr>
                            </m:funcPr>
                            <m:fName>
                              <m:r>
                                <m:rPr>
                                  <m:sty m:val="p"/>
                                </m:rPr>
                                <a:rPr lang="en-US" altLang="zh-CN" sz="2000">
                                  <a:latin typeface="Cambria Math" panose="02040503050406030204" pitchFamily="18" charset="0"/>
                                  <a:cs typeface="Calibri" panose="020F0502020204030204" pitchFamily="34" charset="0"/>
                                </a:rPr>
                                <m:t>log</m:t>
                              </m:r>
                            </m:fName>
                            <m:e>
                              <m:r>
                                <a:rPr lang="en-US" altLang="zh-CN" sz="2000" i="1">
                                  <a:latin typeface="Cambria Math" panose="02040503050406030204" pitchFamily="18" charset="0"/>
                                  <a:cs typeface="Calibri" panose="020F0502020204030204" pitchFamily="34" charset="0"/>
                                </a:rPr>
                                <m:t>𝑛</m:t>
                              </m:r>
                            </m:e>
                          </m:func>
                        </m:e>
                      </m:d>
                    </m:oMath>
                  </m:oMathPara>
                </a14:m>
                <a:endParaRPr lang="en-US" altLang="zh-CN" sz="2000" dirty="0">
                  <a:cs typeface="Calibri" panose="020F0502020204030204" pitchFamily="34" charset="0"/>
                </a:endParaRPr>
              </a:p>
              <a:p>
                <a:pPr marL="285750" indent="-285750">
                  <a:lnSpc>
                    <a:spcPct val="100000"/>
                  </a:lnSpc>
                </a:pPr>
                <a:r>
                  <a:rPr lang="zh-CN" altLang="en-US" sz="2000" dirty="0">
                    <a:cs typeface="Calibri" panose="020F0502020204030204" pitchFamily="34" charset="0"/>
                  </a:rPr>
                  <a:t>如果图是稀疏的，假设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𝑚</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𝑜</m:t>
                    </m:r>
                    <m:d>
                      <m:dPr>
                        <m:ctrlPr>
                          <a:rPr lang="en-US" altLang="zh-CN" sz="2000" b="0" i="1" smtClean="0">
                            <a:latin typeface="Cambria Math" panose="02040503050406030204" pitchFamily="18" charset="0"/>
                            <a:cs typeface="Calibri" panose="020F0502020204030204" pitchFamily="34" charset="0"/>
                          </a:rPr>
                        </m:ctrlPr>
                      </m:dPr>
                      <m:e>
                        <m:f>
                          <m:fPr>
                            <m:type m:val="lin"/>
                            <m:ctrlPr>
                              <a:rPr lang="en-US" altLang="zh-CN" sz="2000" b="0" i="1" smtClean="0">
                                <a:latin typeface="Cambria Math" panose="02040503050406030204" pitchFamily="18" charset="0"/>
                                <a:cs typeface="Calibri" panose="020F0502020204030204" pitchFamily="34" charset="0"/>
                              </a:rPr>
                            </m:ctrlPr>
                          </m:fPr>
                          <m:num>
                            <m:sSup>
                              <m:sSupPr>
                                <m:ctrlPr>
                                  <a:rPr lang="en-US" altLang="zh-CN" sz="2000" b="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𝑛</m:t>
                                </m:r>
                              </m:e>
                              <m:sup>
                                <m:r>
                                  <a:rPr lang="en-US" altLang="zh-CN" sz="2000" b="0" i="1" smtClean="0">
                                    <a:latin typeface="Cambria Math" panose="02040503050406030204" pitchFamily="18" charset="0"/>
                                    <a:cs typeface="Calibri" panose="020F0502020204030204" pitchFamily="34" charset="0"/>
                                  </a:rPr>
                                  <m:t>2</m:t>
                                </m:r>
                              </m:sup>
                            </m:sSup>
                          </m:num>
                          <m:den>
                            <m:func>
                              <m:funcPr>
                                <m:ctrlPr>
                                  <a:rPr lang="en-US" altLang="zh-CN" sz="2000" b="0" i="1" smtClean="0">
                                    <a:latin typeface="Cambria Math" panose="02040503050406030204" pitchFamily="18" charset="0"/>
                                    <a:cs typeface="Calibri" panose="020F0502020204030204" pitchFamily="34" charset="0"/>
                                  </a:rPr>
                                </m:ctrlPr>
                              </m:funcPr>
                              <m:fName>
                                <m:r>
                                  <m:rPr>
                                    <m:sty m:val="p"/>
                                  </m:rPr>
                                  <a:rPr lang="en-US" altLang="zh-CN" sz="2000" b="0" i="0" smtClean="0">
                                    <a:latin typeface="Cambria Math" panose="02040503050406030204" pitchFamily="18" charset="0"/>
                                    <a:cs typeface="Calibri" panose="020F0502020204030204" pitchFamily="34" charset="0"/>
                                  </a:rPr>
                                  <m:t>log</m:t>
                                </m:r>
                              </m:fName>
                              <m:e>
                                <m:r>
                                  <a:rPr lang="en-US" altLang="zh-CN" sz="2000" b="0" i="1" smtClean="0">
                                    <a:latin typeface="Cambria Math" panose="02040503050406030204" pitchFamily="18" charset="0"/>
                                    <a:cs typeface="Calibri" panose="020F0502020204030204" pitchFamily="34" charset="0"/>
                                  </a:rPr>
                                  <m:t>𝑛</m:t>
                                </m:r>
                              </m:e>
                            </m:func>
                          </m:den>
                        </m:f>
                      </m:e>
                    </m:d>
                  </m:oMath>
                </a14:m>
                <a:r>
                  <a:rPr lang="zh-CN" altLang="en-US" sz="2000" dirty="0">
                    <a:cs typeface="Calibri" panose="020F0502020204030204" pitchFamily="34" charset="0"/>
                  </a:rPr>
                  <a:t>，方案 </a:t>
                </a:r>
                <a:r>
                  <a:rPr lang="en-US" altLang="zh-CN" sz="2000" dirty="0">
                    <a:cs typeface="Calibri" panose="020F0502020204030204" pitchFamily="34" charset="0"/>
                  </a:rPr>
                  <a:t>2</a:t>
                </a:r>
                <a:r>
                  <a:rPr lang="zh-CN" altLang="en-US" sz="2000" dirty="0">
                    <a:cs typeface="Calibri" panose="020F0502020204030204" pitchFamily="34" charset="0"/>
                  </a:rPr>
                  <a:t> 相对于方案 </a:t>
                </a:r>
                <a:r>
                  <a:rPr lang="en-US" altLang="zh-CN" sz="2000" dirty="0">
                    <a:cs typeface="Calibri" panose="020F0502020204030204" pitchFamily="34" charset="0"/>
                  </a:rPr>
                  <a:t>1</a:t>
                </a:r>
                <a:r>
                  <a:rPr lang="zh-CN" altLang="en-US" sz="2000" dirty="0">
                    <a:cs typeface="Calibri" panose="020F0502020204030204" pitchFamily="34" charset="0"/>
                  </a:rPr>
                  <a:t> 的时间复杂度更低</a:t>
                </a:r>
                <a:endParaRPr lang="en-US" altLang="zh-CN" sz="2000" dirty="0">
                  <a:cs typeface="Calibri" panose="020F0502020204030204" pitchFamily="34" charset="0"/>
                </a:endParaRPr>
              </a:p>
              <a:p>
                <a:pPr marL="0" indent="0" algn="ctr">
                  <a:lnSpc>
                    <a:spcPct val="100000"/>
                  </a:lnSpc>
                  <a:buNone/>
                </a:pPr>
                <a:endParaRPr lang="en-US" altLang="zh-CN" sz="2000" dirty="0">
                  <a:cs typeface="Calibri" panose="020F0502020204030204" pitchFamily="34" charset="0"/>
                </a:endParaRPr>
              </a:p>
              <a:p>
                <a:pPr marL="0" indent="0" algn="ctr">
                  <a:lnSpc>
                    <a:spcPct val="100000"/>
                  </a:lnSpc>
                  <a:buNone/>
                </a:pPr>
                <a:endParaRPr lang="en-US" altLang="zh-CN" sz="20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4070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a:t>
            </a:r>
            <a:r>
              <a:rPr kumimoji="1" lang="zh-CN" altLang="en-CN" sz="3600" dirty="0">
                <a:solidFill>
                  <a:srgbClr val="A51E36"/>
                </a:solidFill>
                <a:latin typeface="PingFang SC" panose="020B0400000000000000" pitchFamily="34" charset="-122"/>
                <a:ea typeface="PingFang SC" panose="020B0400000000000000" pitchFamily="34" charset="-122"/>
                <a:cs typeface="Gotham Bold" charset="0"/>
              </a:rPr>
              <a:t>时间</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复杂度</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US" sz="2000" dirty="0">
                    <a:cs typeface="Helvetica Neue" panose="02000503000000020004" pitchFamily="2" charset="0"/>
                  </a:rPr>
                  <a:t>还有时间复杂度更低的方案吗？</a:t>
                </a:r>
                <a:endParaRPr lang="en-US" altLang="zh-CN" sz="2000" dirty="0">
                  <a:cs typeface="Helvetica Neue" panose="02000503000000020004" pitchFamily="2" charset="0"/>
                </a:endParaRPr>
              </a:p>
              <a:p>
                <a:pPr marL="285750" indent="-285750">
                  <a:lnSpc>
                    <a:spcPct val="100000"/>
                  </a:lnSpc>
                </a:pPr>
                <a:endParaRPr lang="en-US" altLang="zh-CN" sz="2000" b="1" dirty="0">
                  <a:cs typeface="Helvetica Neue" panose="02000503000000020004" pitchFamily="2" charset="0"/>
                </a:endParaRPr>
              </a:p>
              <a:p>
                <a:pPr marL="285750" indent="-285750">
                  <a:lnSpc>
                    <a:spcPct val="100000"/>
                  </a:lnSpc>
                </a:pPr>
                <a:r>
                  <a:rPr lang="zh-CN" altLang="en-US" sz="2000" b="1" dirty="0">
                    <a:cs typeface="Helvetica Neue" panose="02000503000000020004" pitchFamily="2" charset="0"/>
                  </a:rPr>
                  <a:t>方案 </a:t>
                </a:r>
                <a:r>
                  <a:rPr lang="en-US" altLang="zh-CN" sz="2000" b="1" dirty="0">
                    <a:cs typeface="Helvetica Neue" panose="02000503000000020004" pitchFamily="2" charset="0"/>
                  </a:rPr>
                  <a:t>3</a:t>
                </a:r>
                <a:r>
                  <a:rPr lang="zh-CN" altLang="en-US" sz="2000" b="1" dirty="0">
                    <a:cs typeface="Helvetica Neue" panose="02000503000000020004" pitchFamily="2" charset="0"/>
                  </a:rPr>
                  <a:t>：</a:t>
                </a:r>
                <a:r>
                  <a:rPr lang="zh-CN" altLang="en-CN" sz="2000" dirty="0">
                    <a:cs typeface="Helvetica Neue" panose="02000503000000020004" pitchFamily="2" charset="0"/>
                  </a:rPr>
                  <a:t>使用</a:t>
                </a:r>
                <a:r>
                  <a:rPr lang="zh-CN" altLang="en-US" sz="2000" dirty="0">
                    <a:cs typeface="Helvetica Neue" panose="02000503000000020004" pitchFamily="2" charset="0"/>
                  </a:rPr>
                  <a:t> </a:t>
                </a:r>
                <a:r>
                  <a:rPr lang="en-US" altLang="zh-CN" sz="2000" dirty="0">
                    <a:cs typeface="Helvetica Neue" panose="02000503000000020004" pitchFamily="2" charset="0"/>
                  </a:rPr>
                  <a:t>Fibonacci </a:t>
                </a:r>
                <a:r>
                  <a:rPr lang="zh-CN" altLang="en-CN" sz="2000" dirty="0">
                    <a:cs typeface="Helvetica Neue" panose="02000503000000020004" pitchFamily="2" charset="0"/>
                  </a:rPr>
                  <a:t>堆</a:t>
                </a:r>
                <a:r>
                  <a:rPr lang="zh-CN" altLang="en-US" sz="2000" dirty="0">
                    <a:cs typeface="Helvetica Neue" panose="02000503000000020004" pitchFamily="2" charset="0"/>
                  </a:rPr>
                  <a:t>实现优先队列（参考课本第 </a:t>
                </a:r>
                <a:r>
                  <a:rPr lang="en-US" altLang="zh-CN" sz="2000" dirty="0">
                    <a:cs typeface="Helvetica Neue" panose="02000503000000020004" pitchFamily="2" charset="0"/>
                  </a:rPr>
                  <a:t>19</a:t>
                </a:r>
                <a:r>
                  <a:rPr lang="zh-CN" altLang="en-US" sz="2000" dirty="0">
                    <a:cs typeface="Helvetica Neue" panose="02000503000000020004" pitchFamily="2" charset="0"/>
                  </a:rPr>
                  <a:t> 章，在本课程中不做具体要求）</a:t>
                </a:r>
                <a:endParaRPr lang="en-US" altLang="zh-CN" sz="2000" dirty="0">
                  <a:cs typeface="Helvetica Neue" panose="02000503000000020004" pitchFamily="2" charset="0"/>
                </a:endParaRPr>
              </a:p>
              <a:p>
                <a:pPr marL="285750" indent="-285750">
                  <a:lnSpc>
                    <a:spcPct val="100000"/>
                  </a:lnSpc>
                </a:pPr>
                <a:r>
                  <a:rPr lang="zh-CN" altLang="en-US" sz="2000" dirty="0">
                    <a:cs typeface="Helvetica Neue" panose="02000503000000020004" pitchFamily="2" charset="0"/>
                  </a:rPr>
                  <a:t>时间复杂度为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𝑂</m:t>
                    </m:r>
                    <m:d>
                      <m:dPr>
                        <m:ctrlPr>
                          <a:rPr lang="en-US" altLang="zh-CN" sz="2000" b="0" i="1" smtClean="0">
                            <a:latin typeface="Cambria Math" panose="02040503050406030204" pitchFamily="18" charset="0"/>
                            <a:cs typeface="Helvetica Neue" panose="02000503000000020004" pitchFamily="2" charset="0"/>
                          </a:rPr>
                        </m:ctrlPr>
                      </m:dPr>
                      <m:e>
                        <m:r>
                          <a:rPr lang="en-US" altLang="zh-CN" sz="2000" b="0" i="1" smtClean="0">
                            <a:latin typeface="Cambria Math" panose="02040503050406030204" pitchFamily="18" charset="0"/>
                            <a:cs typeface="Helvetica Neue" panose="02000503000000020004" pitchFamily="2" charset="0"/>
                          </a:rPr>
                          <m:t>𝑛</m:t>
                        </m:r>
                        <m:func>
                          <m:funcPr>
                            <m:ctrlPr>
                              <a:rPr lang="en-US" altLang="zh-CN" sz="2000" b="0" i="1" smtClean="0">
                                <a:latin typeface="Cambria Math" panose="02040503050406030204" pitchFamily="18" charset="0"/>
                                <a:cs typeface="Helvetica Neue" panose="02000503000000020004" pitchFamily="2" charset="0"/>
                              </a:rPr>
                            </m:ctrlPr>
                          </m:funcPr>
                          <m:fName>
                            <m:r>
                              <m:rPr>
                                <m:sty m:val="p"/>
                              </m:rPr>
                              <a:rPr lang="en-US" altLang="zh-CN" sz="2000" b="0" i="0" smtClean="0">
                                <a:latin typeface="Cambria Math" panose="02040503050406030204" pitchFamily="18" charset="0"/>
                                <a:cs typeface="Helvetica Neue" panose="02000503000000020004" pitchFamily="2" charset="0"/>
                              </a:rPr>
                              <m:t>log</m:t>
                            </m:r>
                          </m:fName>
                          <m:e>
                            <m:r>
                              <a:rPr lang="en-US" altLang="zh-CN" sz="2000" b="0" i="1" smtClean="0">
                                <a:latin typeface="Cambria Math" panose="02040503050406030204" pitchFamily="18" charset="0"/>
                                <a:cs typeface="Helvetica Neue" panose="02000503000000020004" pitchFamily="2" charset="0"/>
                              </a:rPr>
                              <m:t>𝑛</m:t>
                            </m:r>
                          </m:e>
                        </m:func>
                        <m:r>
                          <a:rPr lang="en-US" altLang="zh-CN" sz="2000" b="0" i="1" smtClean="0">
                            <a:latin typeface="Cambria Math" panose="02040503050406030204" pitchFamily="18" charset="0"/>
                            <a:cs typeface="Helvetica Neue" panose="02000503000000020004" pitchFamily="2" charset="0"/>
                          </a:rPr>
                          <m:t>+</m:t>
                        </m:r>
                        <m:r>
                          <a:rPr lang="en-US" altLang="zh-CN" sz="2000" b="0" i="1" smtClean="0">
                            <a:latin typeface="Cambria Math" panose="02040503050406030204" pitchFamily="18" charset="0"/>
                            <a:cs typeface="Helvetica Neue" panose="02000503000000020004" pitchFamily="2" charset="0"/>
                          </a:rPr>
                          <m:t>𝑚</m:t>
                        </m:r>
                      </m:e>
                    </m:d>
                  </m:oMath>
                </a14:m>
                <a:endParaRPr lang="en-US" altLang="zh-CN" sz="2000" dirty="0">
                  <a:cs typeface="Calibri" panose="020F0502020204030204" pitchFamily="34" charset="0"/>
                </a:endParaRPr>
              </a:p>
              <a:p>
                <a:pPr marL="0" indent="0" algn="ctr">
                  <a:lnSpc>
                    <a:spcPct val="100000"/>
                  </a:lnSpc>
                  <a:buNone/>
                </a:pPr>
                <a:endParaRPr lang="en-US" altLang="zh-CN" sz="2000"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643"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1193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en-US" altLang="zh-CN" sz="3600" dirty="0">
                <a:solidFill>
                  <a:srgbClr val="A51E36"/>
                </a:solidFill>
                <a:latin typeface="PingFang SC" panose="020B0400000000000000" pitchFamily="34" charset="-122"/>
                <a:ea typeface="PingFang SC" panose="020B0400000000000000" pitchFamily="34" charset="-122"/>
                <a:cs typeface="Gotham Bold" charset="0"/>
              </a:rPr>
              <a:t>Dijkstra’s </a:t>
            </a:r>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算法：与其他算法的对比</a:t>
            </a:r>
          </a:p>
        </p:txBody>
      </p:sp>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en-US" altLang="zh-CN" dirty="0">
                <a:cs typeface="Helvetica Neue" panose="02000503000000020004" pitchFamily="2" charset="0"/>
              </a:rPr>
              <a:t>Dijkstra’s </a:t>
            </a:r>
            <a:r>
              <a:rPr lang="zh-CN" altLang="en-US" dirty="0">
                <a:cs typeface="Helvetica Neue" panose="02000503000000020004" pitchFamily="2" charset="0"/>
              </a:rPr>
              <a:t>算法 </a:t>
            </a:r>
            <a:r>
              <a:rPr lang="en-US" altLang="zh-CN" dirty="0">
                <a:cs typeface="Helvetica Neue" panose="02000503000000020004" pitchFamily="2" charset="0"/>
              </a:rPr>
              <a:t>vs. </a:t>
            </a:r>
            <a:r>
              <a:rPr lang="zh-CN" altLang="en-US" dirty="0">
                <a:cs typeface="Helvetica Neue" panose="02000503000000020004" pitchFamily="2" charset="0"/>
              </a:rPr>
              <a:t>广度优先搜索算法</a:t>
            </a:r>
            <a:endParaRPr lang="en-US" altLang="zh-CN" dirty="0">
              <a:cs typeface="Helvetica Neue" panose="02000503000000020004" pitchFamily="2" charset="0"/>
            </a:endParaRPr>
          </a:p>
          <a:p>
            <a:pPr marL="628650" lvl="1" indent="-285750">
              <a:lnSpc>
                <a:spcPct val="100000"/>
              </a:lnSpc>
            </a:pPr>
            <a:r>
              <a:rPr lang="zh-CN" altLang="en-US" dirty="0">
                <a:cs typeface="Helvetica Neue" panose="02000503000000020004" pitchFamily="2" charset="0"/>
              </a:rPr>
              <a:t>当所有边权重为 </a:t>
            </a:r>
            <a:r>
              <a:rPr lang="en-US" altLang="zh-CN" dirty="0">
                <a:cs typeface="Helvetica Neue" panose="02000503000000020004" pitchFamily="2" charset="0"/>
              </a:rPr>
              <a:t>1</a:t>
            </a:r>
            <a:r>
              <a:rPr lang="zh-CN" altLang="en-US" dirty="0">
                <a:cs typeface="Helvetica Neue" panose="02000503000000020004" pitchFamily="2" charset="0"/>
              </a:rPr>
              <a:t> 时，广度优先搜索算法等价于</a:t>
            </a:r>
            <a:r>
              <a:rPr lang="en-US" altLang="zh-CN" dirty="0">
                <a:cs typeface="Helvetica Neue" panose="02000503000000020004" pitchFamily="2" charset="0"/>
              </a:rPr>
              <a:t>Dijkstra’s</a:t>
            </a:r>
            <a:r>
              <a:rPr lang="zh-CN" altLang="en-US" dirty="0">
                <a:cs typeface="Helvetica Neue" panose="02000503000000020004" pitchFamily="2" charset="0"/>
              </a:rPr>
              <a:t>算法 </a:t>
            </a:r>
            <a:endParaRPr lang="en-US" altLang="zh-CN" dirty="0">
              <a:cs typeface="Helvetica Neue" panose="02000503000000020004" pitchFamily="2" charset="0"/>
            </a:endParaRPr>
          </a:p>
          <a:p>
            <a:pPr marL="285750" indent="-285750">
              <a:lnSpc>
                <a:spcPct val="100000"/>
              </a:lnSpc>
            </a:pPr>
            <a:endParaRPr lang="en-US" altLang="zh-CN" dirty="0">
              <a:cs typeface="Calibri" panose="020F0502020204030204" pitchFamily="34" charset="0"/>
            </a:endParaRPr>
          </a:p>
          <a:p>
            <a:pPr marL="285750" indent="-285750">
              <a:lnSpc>
                <a:spcPct val="100000"/>
              </a:lnSpc>
            </a:pPr>
            <a:r>
              <a:rPr lang="en-US" altLang="zh-CN" dirty="0">
                <a:cs typeface="Calibri" panose="020F0502020204030204" pitchFamily="34" charset="0"/>
              </a:rPr>
              <a:t>Dijkstra’s </a:t>
            </a:r>
            <a:r>
              <a:rPr lang="zh-CN" altLang="en-US" dirty="0">
                <a:cs typeface="Calibri" panose="020F0502020204030204" pitchFamily="34" charset="0"/>
              </a:rPr>
              <a:t>算法 </a:t>
            </a:r>
            <a:r>
              <a:rPr lang="en-US" altLang="zh-CN" dirty="0">
                <a:cs typeface="Calibri" panose="020F0502020204030204" pitchFamily="34" charset="0"/>
              </a:rPr>
              <a:t>vs</a:t>
            </a:r>
            <a:r>
              <a:rPr lang="zh-CN" altLang="en-US" dirty="0">
                <a:cs typeface="Calibri" panose="020F0502020204030204" pitchFamily="34" charset="0"/>
              </a:rPr>
              <a:t> </a:t>
            </a:r>
            <a:r>
              <a:rPr lang="en-US" altLang="zh-CN" dirty="0">
                <a:cs typeface="Calibri" panose="020F0502020204030204" pitchFamily="34" charset="0"/>
              </a:rPr>
              <a:t>Prim’s </a:t>
            </a:r>
            <a:r>
              <a:rPr lang="zh-CN" altLang="en-US" dirty="0">
                <a:cs typeface="Calibri" panose="020F0502020204030204" pitchFamily="34" charset="0"/>
              </a:rPr>
              <a:t>最小生成树算法</a:t>
            </a:r>
            <a:endParaRPr lang="en-US" altLang="zh-CN" dirty="0">
              <a:cs typeface="Calibri" panose="020F0502020204030204" pitchFamily="34" charset="0"/>
            </a:endParaRPr>
          </a:p>
          <a:p>
            <a:pPr marL="628650" lvl="1" indent="-285750">
              <a:lnSpc>
                <a:spcPct val="100000"/>
              </a:lnSpc>
            </a:pPr>
            <a:r>
              <a:rPr lang="zh-CN" altLang="en-US" dirty="0">
                <a:cs typeface="Calibri" panose="020F0502020204030204" pitchFamily="34" charset="0"/>
              </a:rPr>
              <a:t>学过最小生成树算法后，同学们可以比较一下两个算法的异同</a:t>
            </a:r>
            <a:endParaRPr lang="en-US" altLang="zh-CN" dirty="0">
              <a:cs typeface="Calibri" panose="020F0502020204030204" pitchFamily="34" charset="0"/>
            </a:endParaRPr>
          </a:p>
          <a:p>
            <a:pPr marL="628650" lvl="1" indent="-285750">
              <a:lnSpc>
                <a:spcPct val="100000"/>
              </a:lnSpc>
            </a:pPr>
            <a:endParaRPr lang="en-US" altLang="zh-CN" dirty="0">
              <a:cs typeface="Calibri" panose="020F0502020204030204" pitchFamily="34" charset="0"/>
            </a:endParaRPr>
          </a:p>
          <a:p>
            <a:pPr marL="628650" lvl="1" indent="-285750">
              <a:lnSpc>
                <a:spcPct val="100000"/>
              </a:lnSpc>
            </a:pPr>
            <a:endParaRPr lang="en-US" altLang="zh-CN" sz="1800" dirty="0">
              <a:cs typeface="Helvetica Neue" panose="02000503000000020004" pitchFamily="2" charset="0"/>
            </a:endParaRPr>
          </a:p>
        </p:txBody>
      </p:sp>
    </p:spTree>
    <p:extLst>
      <p:ext uri="{BB962C8B-B14F-4D97-AF65-F5344CB8AC3E}">
        <p14:creationId xmlns:p14="http://schemas.microsoft.com/office/powerpoint/2010/main" val="464496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50E6-4921-9940-F3D7-C8DE8D95847E}"/>
              </a:ext>
            </a:extLst>
          </p:cNvPr>
          <p:cNvSpPr>
            <a:spLocks noGrp="1"/>
          </p:cNvSpPr>
          <p:nvPr>
            <p:ph type="title"/>
          </p:nvPr>
        </p:nvSpPr>
        <p:spPr/>
        <p:txBody>
          <a:bodyPr/>
          <a:lstStyle/>
          <a:p>
            <a:r>
              <a:rPr kumimoji="1" lang="zh-CN" altLang="en-US" sz="3600" dirty="0">
                <a:solidFill>
                  <a:srgbClr val="A51E36"/>
                </a:solidFill>
              </a:rPr>
              <a:t>课程总结</a:t>
            </a:r>
          </a:p>
        </p:txBody>
      </p:sp>
      <p:sp>
        <p:nvSpPr>
          <p:cNvPr id="3" name="Content Placeholder 2">
            <a:extLst>
              <a:ext uri="{FF2B5EF4-FFF2-40B4-BE49-F238E27FC236}">
                <a16:creationId xmlns:a16="http://schemas.microsoft.com/office/drawing/2014/main" id="{5725443B-A7E7-6ECA-B553-C84854892E6C}"/>
              </a:ext>
            </a:extLst>
          </p:cNvPr>
          <p:cNvSpPr>
            <a:spLocks noGrp="1"/>
          </p:cNvSpPr>
          <p:nvPr>
            <p:ph idx="1"/>
          </p:nvPr>
        </p:nvSpPr>
        <p:spPr>
          <a:xfrm>
            <a:off x="628650" y="1380205"/>
            <a:ext cx="7886700" cy="3804569"/>
          </a:xfrm>
        </p:spPr>
        <p:txBody>
          <a:bodyPr/>
          <a:lstStyle/>
          <a:p>
            <a:pPr marL="285750" indent="-285750">
              <a:lnSpc>
                <a:spcPct val="100000"/>
              </a:lnSpc>
            </a:pPr>
            <a:r>
              <a:rPr kumimoji="1" lang="zh-CN" altLang="en-US" dirty="0"/>
              <a:t>最短路径</a:t>
            </a:r>
            <a:r>
              <a:rPr kumimoji="1" lang="zh-CN" altLang="en-CN" dirty="0"/>
              <a:t>问题</a:t>
            </a:r>
            <a:endParaRPr kumimoji="1" lang="en-US" altLang="zh-CN" dirty="0"/>
          </a:p>
          <a:p>
            <a:pPr marL="285750" indent="-285750">
              <a:lnSpc>
                <a:spcPct val="100000"/>
              </a:lnSpc>
            </a:pPr>
            <a:r>
              <a:rPr lang="zh-CN" altLang="en-CN" dirty="0">
                <a:cs typeface="Helvetica Neue" panose="02000503000000020004" pitchFamily="2" charset="0"/>
              </a:rPr>
              <a:t>单源最短路径</a:t>
            </a:r>
            <a:r>
              <a:rPr lang="zh-CN" altLang="en-US" dirty="0">
                <a:cs typeface="Helvetica Neue" panose="02000503000000020004" pitchFamily="2" charset="0"/>
              </a:rPr>
              <a:t>算法</a:t>
            </a:r>
            <a:endParaRPr lang="en-US" altLang="zh-CN" dirty="0">
              <a:cs typeface="Helvetica Neue" panose="02000503000000020004" pitchFamily="2" charset="0"/>
            </a:endParaRPr>
          </a:p>
          <a:p>
            <a:pPr marL="628650" lvl="1" indent="-285750">
              <a:lnSpc>
                <a:spcPct val="100000"/>
              </a:lnSpc>
            </a:pPr>
            <a:r>
              <a:rPr lang="en-US" dirty="0">
                <a:cs typeface="Helvetica Neue" panose="02000503000000020004" pitchFamily="2" charset="0"/>
              </a:rPr>
              <a:t>Bellman-Ford</a:t>
            </a:r>
            <a:r>
              <a:rPr lang="zh-CN" altLang="en-US" dirty="0">
                <a:cs typeface="Helvetica Neue" panose="02000503000000020004" pitchFamily="2" charset="0"/>
              </a:rPr>
              <a:t> 算法</a:t>
            </a:r>
            <a:endParaRPr lang="en-US" altLang="zh-CN" dirty="0">
              <a:cs typeface="Helvetica Neue" panose="02000503000000020004" pitchFamily="2" charset="0"/>
            </a:endParaRPr>
          </a:p>
          <a:p>
            <a:pPr marL="628650" lvl="1" indent="-285750">
              <a:lnSpc>
                <a:spcPct val="100000"/>
              </a:lnSpc>
            </a:pPr>
            <a:r>
              <a:rPr lang="en-US" altLang="zh-CN" dirty="0">
                <a:cs typeface="Helvetica Neue" panose="02000503000000020004" pitchFamily="2" charset="0"/>
              </a:rPr>
              <a:t>Dijkstra’s </a:t>
            </a:r>
            <a:r>
              <a:rPr lang="zh-CN" altLang="en-US" dirty="0">
                <a:cs typeface="Helvetica Neue" panose="02000503000000020004" pitchFamily="2" charset="0"/>
              </a:rPr>
              <a:t>算法</a:t>
            </a:r>
            <a:endParaRPr lang="en-US" altLang="zh-CN" dirty="0">
              <a:cs typeface="Helvetica Neue" panose="02000503000000020004" pitchFamily="2" charset="0"/>
            </a:endParaRPr>
          </a:p>
          <a:p>
            <a:pPr marL="285750" indent="-285750">
              <a:lnSpc>
                <a:spcPct val="100000"/>
              </a:lnSpc>
            </a:pPr>
            <a:r>
              <a:rPr kumimoji="1" lang="zh-CN" altLang="en-US" dirty="0"/>
              <a:t>扩展阅读</a:t>
            </a:r>
            <a:endParaRPr kumimoji="1" lang="en-US" altLang="zh-CN" dirty="0"/>
          </a:p>
          <a:p>
            <a:pPr marL="628650" lvl="1" indent="-285750">
              <a:lnSpc>
                <a:spcPct val="100000"/>
              </a:lnSpc>
            </a:pPr>
            <a:r>
              <a:rPr kumimoji="1" lang="zh-CN" altLang="en-US" dirty="0"/>
              <a:t>每对顶点最短路径算法（课本第</a:t>
            </a:r>
            <a:r>
              <a:rPr kumimoji="1" lang="en-US" altLang="zh-CN" dirty="0"/>
              <a:t>25</a:t>
            </a:r>
            <a:r>
              <a:rPr kumimoji="1" lang="zh-CN" altLang="en-US" dirty="0"/>
              <a:t>章）</a:t>
            </a:r>
            <a:endParaRPr kumimoji="1" lang="en-US" altLang="zh-CN" dirty="0"/>
          </a:p>
          <a:p>
            <a:pPr marL="628650" lvl="1" indent="-285750">
              <a:lnSpc>
                <a:spcPct val="100000"/>
              </a:lnSpc>
            </a:pPr>
            <a:r>
              <a:rPr lang="en-US" altLang="zh-CN" dirty="0">
                <a:cs typeface="Helvetica Neue" panose="02000503000000020004" pitchFamily="2" charset="0"/>
              </a:rPr>
              <a:t>Fibonacci</a:t>
            </a:r>
            <a:r>
              <a:rPr lang="zh-CN" altLang="en-US" dirty="0">
                <a:cs typeface="Helvetica Neue" panose="02000503000000020004" pitchFamily="2" charset="0"/>
              </a:rPr>
              <a:t> </a:t>
            </a:r>
            <a:r>
              <a:rPr lang="zh-CN" altLang="en-CN" dirty="0">
                <a:cs typeface="Helvetica Neue" panose="02000503000000020004" pitchFamily="2" charset="0"/>
              </a:rPr>
              <a:t>堆</a:t>
            </a:r>
            <a:r>
              <a:rPr lang="zh-CN" altLang="en-US" dirty="0">
                <a:cs typeface="Helvetica Neue" panose="02000503000000020004" pitchFamily="2" charset="0"/>
              </a:rPr>
              <a:t>（</a:t>
            </a:r>
            <a:r>
              <a:rPr kumimoji="1" lang="zh-CN" altLang="en-US" dirty="0"/>
              <a:t>课本第</a:t>
            </a:r>
            <a:r>
              <a:rPr kumimoji="1" lang="en-US" altLang="zh-CN" dirty="0"/>
              <a:t>19</a:t>
            </a:r>
            <a:r>
              <a:rPr kumimoji="1" lang="zh-CN" altLang="en-US" dirty="0"/>
              <a:t>章</a:t>
            </a:r>
            <a:r>
              <a:rPr lang="zh-CN" altLang="en-US" dirty="0">
                <a:cs typeface="Helvetica Neue" panose="02000503000000020004" pitchFamily="2" charset="0"/>
              </a:rPr>
              <a:t>）优先队列改进 </a:t>
            </a:r>
            <a:r>
              <a:rPr lang="en-US" altLang="zh-CN" dirty="0">
                <a:cs typeface="Helvetica Neue" panose="02000503000000020004" pitchFamily="2" charset="0"/>
              </a:rPr>
              <a:t>Dijkstra’s </a:t>
            </a:r>
            <a:r>
              <a:rPr lang="zh-CN" altLang="en-US" dirty="0">
                <a:cs typeface="Helvetica Neue" panose="02000503000000020004" pitchFamily="2" charset="0"/>
              </a:rPr>
              <a:t>算法</a:t>
            </a:r>
            <a:endParaRPr kumimoji="1" lang="zh-CN" altLang="en-US" dirty="0"/>
          </a:p>
          <a:p>
            <a:pPr marL="285750" indent="-285750">
              <a:lnSpc>
                <a:spcPct val="100000"/>
              </a:lnSpc>
            </a:pPr>
            <a:endParaRPr lang="en-US" altLang="zh-CN" dirty="0">
              <a:cs typeface="Helvetica Neue" panose="02000503000000020004" pitchFamily="2" charset="0"/>
            </a:endParaRPr>
          </a:p>
        </p:txBody>
      </p:sp>
    </p:spTree>
    <p:extLst>
      <p:ext uri="{BB962C8B-B14F-4D97-AF65-F5344CB8AC3E}">
        <p14:creationId xmlns:p14="http://schemas.microsoft.com/office/powerpoint/2010/main" val="273727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最短路径问题</a:t>
            </a:r>
            <a:endParaRPr kumimoji="1" lang="zh-CN" altLang="en-US" sz="3600" dirty="0">
              <a:latin typeface="PingFang SC" panose="020B0400000000000000" pitchFamily="34" charset="-122"/>
              <a:ea typeface="PingFang SC" panose="020B0400000000000000" pitchFamily="34" charset="-122"/>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4475-293B-8E49-9C1A-A7DAD61CD0A4}"/>
                  </a:ext>
                </a:extLst>
              </p:cNvPr>
              <p:cNvSpPr>
                <a:spLocks noGrp="1"/>
              </p:cNvSpPr>
              <p:nvPr>
                <p:ph idx="1"/>
              </p:nvPr>
            </p:nvSpPr>
            <p:spPr>
              <a:xfrm>
                <a:off x="628650" y="1380205"/>
                <a:ext cx="7886700" cy="3804569"/>
              </a:xfrm>
            </p:spPr>
            <p:txBody>
              <a:bodyPr>
                <a:normAutofit/>
              </a:bodyPr>
              <a:lstStyle/>
              <a:p>
                <a:pPr marL="285750" indent="-285750">
                  <a:lnSpc>
                    <a:spcPct val="100000"/>
                  </a:lnSpc>
                </a:pPr>
                <a:r>
                  <a:rPr lang="zh-CN" altLang="en-CN" sz="2400" dirty="0">
                    <a:latin typeface="PingFang SC" panose="020B0400000000000000" pitchFamily="34" charset="-122"/>
                    <a:ea typeface="PingFang SC" panose="020B0400000000000000" pitchFamily="34" charset="-122"/>
                    <a:cs typeface="Calibri" panose="020F0502020204030204" pitchFamily="34" charset="0"/>
                  </a:rPr>
                  <a:t>给定</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任意两个顶点 </a:t>
                </a:r>
                <a14:m>
                  <m:oMath xmlns:m="http://schemas.openxmlformats.org/officeDocument/2006/math">
                    <m:r>
                      <a:rPr lang="en-US" altLang="zh-CN" sz="2400" b="0" i="1" smtClean="0">
                        <a:latin typeface="Cambria Math" panose="02040503050406030204" pitchFamily="18" charset="0"/>
                        <a:ea typeface="兰亭黑-简 纤黑" charset="-122"/>
                        <a:cs typeface="Helvetica Neue" panose="02000503000000020004" pitchFamily="2" charset="0"/>
                      </a:rPr>
                      <m:t>𝑢</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𝑣</m:t>
                    </m:r>
                    <m:r>
                      <a:rPr lang="en-US" altLang="zh-CN" sz="2400" b="0" i="1" smtClean="0">
                        <a:latin typeface="Cambria Math" panose="02040503050406030204" pitchFamily="18" charset="0"/>
                        <a:ea typeface="兰亭黑-简 纤黑" charset="-122"/>
                        <a:cs typeface="Helvetica Neue" panose="02000503000000020004" pitchFamily="2" charset="0"/>
                      </a:rPr>
                      <m:t>∈</m:t>
                    </m:r>
                    <m:r>
                      <a:rPr lang="en-US" altLang="zh-CN" sz="2400" b="0" i="1" smtClean="0">
                        <a:latin typeface="Cambria Math" panose="02040503050406030204" pitchFamily="18" charset="0"/>
                        <a:ea typeface="兰亭黑-简 纤黑" charset="-122"/>
                        <a:cs typeface="Helvetica Neue" panose="02000503000000020004" pitchFamily="2" charset="0"/>
                      </a:rPr>
                      <m:t>𝑉</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，我们定义从 </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𝑢</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到 </a:t>
                </a:r>
                <a14:m>
                  <m:oMath xmlns:m="http://schemas.openxmlformats.org/officeDocument/2006/math">
                    <m:r>
                      <a:rPr lang="en-US" altLang="zh-CN" sz="2400" b="0" i="1">
                        <a:latin typeface="Cambria Math" panose="02040503050406030204" pitchFamily="18" charset="0"/>
                        <a:ea typeface="兰亭黑-简 纤黑" charset="-122"/>
                        <a:cs typeface="Helvetica Neue" panose="02000503000000020004" pitchFamily="2" charset="0"/>
                      </a:rPr>
                      <m:t>𝑣</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的最短路径为所有以 </a:t>
                </a:r>
                <a14:m>
                  <m:oMath xmlns:m="http://schemas.openxmlformats.org/officeDocument/2006/math">
                    <m:r>
                      <a:rPr lang="en-US" altLang="zh-CN" sz="2400" b="0" i="1" dirty="0" smtClean="0">
                        <a:latin typeface="Cambria Math" panose="02040503050406030204" pitchFamily="18" charset="0"/>
                        <a:ea typeface="兰亭黑-简 纤黑" charset="-122"/>
                        <a:cs typeface="Helvetica Neue" panose="02000503000000020004" pitchFamily="2" charset="0"/>
                      </a:rPr>
                      <m:t>𝑢</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为起点</a:t>
                </a:r>
                <a14:m>
                  <m:oMath xmlns:m="http://schemas.openxmlformats.org/officeDocument/2006/math">
                    <m:r>
                      <a:rPr lang="en-US" altLang="zh-CN" sz="2400" b="0" i="1" dirty="0" smtClean="0">
                        <a:latin typeface="Cambria Math" panose="02040503050406030204" pitchFamily="18" charset="0"/>
                        <a:ea typeface="兰亭黑-简 纤黑" charset="-122"/>
                        <a:cs typeface="Helvetica Neue" panose="02000503000000020004" pitchFamily="2" charset="0"/>
                      </a:rPr>
                      <m:t>𝑣</m:t>
                    </m:r>
                  </m:oMath>
                </a14:m>
                <a:r>
                  <a:rPr lang="zh-CN" altLang="en-US" sz="2400" dirty="0">
                    <a:latin typeface="PingFang SC" panose="020B0400000000000000" pitchFamily="34" charset="-122"/>
                    <a:ea typeface="PingFang SC" panose="020B0400000000000000" pitchFamily="34" charset="-122"/>
                    <a:cs typeface="Calibri" panose="020F0502020204030204" pitchFamily="34" charset="0"/>
                  </a:rPr>
                  <a:t> </a:t>
                </a:r>
                <a:r>
                  <a:rPr lang="zh-CN" altLang="en-CN" sz="2400" dirty="0">
                    <a:latin typeface="PingFang SC" panose="020B0400000000000000" pitchFamily="34" charset="-122"/>
                    <a:ea typeface="PingFang SC" panose="020B0400000000000000" pitchFamily="34" charset="-122"/>
                    <a:cs typeface="Calibri" panose="020F0502020204030204" pitchFamily="34" charset="0"/>
                  </a:rPr>
                  <a:t>为终点</a:t>
                </a:r>
                <a:r>
                  <a:rPr lang="zh-CN" altLang="en-US" sz="2400" dirty="0">
                    <a:latin typeface="PingFang SC" panose="020B0400000000000000" pitchFamily="34" charset="-122"/>
                    <a:ea typeface="PingFang SC" panose="020B0400000000000000" pitchFamily="34" charset="-122"/>
                    <a:cs typeface="Calibri" panose="020F0502020204030204" pitchFamily="34" charset="0"/>
                  </a:rPr>
                  <a:t>的路径中权重最小的路径（可以不唯一）。</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lnSpc>
                    <a:spcPct val="100000"/>
                  </a:lnSpc>
                </a:pPr>
                <a:r>
                  <a:rPr lang="zh-CN" altLang="en-US" sz="2400" dirty="0">
                    <a:latin typeface="PingFang SC" panose="020B0400000000000000" pitchFamily="34" charset="-122"/>
                    <a:ea typeface="PingFang SC" panose="020B0400000000000000" pitchFamily="34" charset="-122"/>
                    <a:cs typeface="Calibri" panose="020F0502020204030204" pitchFamily="34" charset="0"/>
                  </a:rPr>
                  <a:t>定义最短路径权重</a:t>
                </a:r>
                <a:endParaRPr lang="en-US" altLang="zh-CN" sz="2400"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14:m>
                  <m:oMath xmlns:m="http://schemas.openxmlformats.org/officeDocument/2006/math">
                    <m:r>
                      <a:rPr lang="en-US" altLang="zh-CN" sz="2000" b="0" i="1" smtClean="0">
                        <a:latin typeface="Cambria Math" panose="02040503050406030204" pitchFamily="18" charset="0"/>
                        <a:ea typeface="兰亭黑-简 纤黑" charset="-122"/>
                        <a:cs typeface="Helvetica Neue" panose="02000503000000020004" pitchFamily="2" charset="0"/>
                      </a:rPr>
                      <m:t>𝛿</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𝑢</m:t>
                        </m:r>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𝑣</m:t>
                        </m:r>
                      </m:e>
                    </m:d>
                    <m:r>
                      <a:rPr lang="en-US" altLang="zh-CN" sz="20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eqArr>
                          <m:eqArrPr>
                            <m:ctrlPr>
                              <a:rPr lang="en-US" altLang="zh-CN" sz="2000" i="1" smtClean="0">
                                <a:latin typeface="Cambria Math" panose="02040503050406030204" pitchFamily="18" charset="0"/>
                                <a:ea typeface="兰亭黑-简 纤黑" charset="-122"/>
                                <a:cs typeface="Helvetica Neue" panose="02000503000000020004" pitchFamily="2" charset="0"/>
                              </a:rPr>
                            </m:ctrlPr>
                          </m:eqArrPr>
                          <m:e>
                            <m:r>
                              <a:rPr lang="en-US" altLang="zh-CN" sz="2000" b="0" i="1" smtClean="0">
                                <a:latin typeface="Cambria Math" panose="02040503050406030204" pitchFamily="18" charset="0"/>
                                <a:ea typeface="兰亭黑-简 纤黑" charset="-122"/>
                                <a:cs typeface="Helvetica Neue" panose="02000503000000020004" pitchFamily="2" charset="0"/>
                              </a:rPr>
                              <m:t>𝑚𝑖𝑛</m:t>
                            </m:r>
                            <m:d>
                              <m:dPr>
                                <m:begChr m:val="{"/>
                                <m:endChr m:val="}"/>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𝑤</m:t>
                                </m:r>
                                <m:d>
                                  <m:dPr>
                                    <m:ctrlPr>
                                      <a:rPr lang="en-US" altLang="zh-CN" sz="2000" i="1" smtClean="0">
                                        <a:latin typeface="Cambria Math" panose="02040503050406030204" pitchFamily="18" charset="0"/>
                                        <a:ea typeface="兰亭黑-简 纤黑" charset="-122"/>
                                        <a:cs typeface="Helvetica Neue" panose="02000503000000020004" pitchFamily="2" charset="0"/>
                                      </a:rPr>
                                    </m:ctrlPr>
                                  </m:dPr>
                                  <m:e>
                                    <m:r>
                                      <a:rPr lang="en-US" altLang="zh-CN" sz="2000" b="0" i="1" smtClean="0">
                                        <a:latin typeface="Cambria Math" panose="02040503050406030204" pitchFamily="18" charset="0"/>
                                        <a:ea typeface="兰亭黑-简 纤黑" charset="-122"/>
                                        <a:cs typeface="Helvetica Neue" panose="02000503000000020004" pitchFamily="2" charset="0"/>
                                      </a:rPr>
                                      <m:t>𝑝</m:t>
                                    </m:r>
                                  </m:e>
                                </m:d>
                                <m:r>
                                  <a:rPr lang="en-US" altLang="zh-CN" sz="2000" b="0" i="1" smtClean="0">
                                    <a:latin typeface="Cambria Math" panose="02040503050406030204" pitchFamily="18" charset="0"/>
                                    <a:ea typeface="兰亭黑-简 纤黑" charset="-122"/>
                                    <a:cs typeface="Helvetica Neue" panose="02000503000000020004" pitchFamily="2" charset="0"/>
                                  </a:rPr>
                                  <m:t>:</m:t>
                                </m:r>
                                <m:r>
                                  <a:rPr lang="en-US" altLang="zh-CN" sz="2000" b="0" i="1" smtClean="0">
                                    <a:latin typeface="Cambria Math" panose="02040503050406030204" pitchFamily="18" charset="0"/>
                                    <a:ea typeface="兰亭黑-简 纤黑" charset="-122"/>
                                    <a:cs typeface="Helvetica Neue" panose="02000503000000020004" pitchFamily="2" charset="0"/>
                                  </a:rPr>
                                  <m:t>𝑢</m:t>
                                </m:r>
                                <m:groupChr>
                                  <m:groupChrPr>
                                    <m:chr m:val="→"/>
                                    <m:vertJc m:val="bot"/>
                                    <m:ctrlPr>
                                      <a:rPr lang="en-US" altLang="zh-CN" sz="2000" i="1" smtClean="0">
                                        <a:latin typeface="Cambria Math" panose="02040503050406030204" pitchFamily="18" charset="0"/>
                                        <a:ea typeface="兰亭黑-简 纤黑" charset="-122"/>
                                        <a:cs typeface="Helvetica Neue" panose="02000503000000020004" pitchFamily="2" charset="0"/>
                                      </a:rPr>
                                    </m:ctrlPr>
                                  </m:groupChrPr>
                                  <m:e>
                                    <m:r>
                                      <m:rPr>
                                        <m:brk m:alnAt="2"/>
                                      </m:rPr>
                                      <a:rPr lang="en-US" altLang="zh-CN" sz="2000" b="0" i="1" smtClean="0">
                                        <a:latin typeface="Cambria Math" panose="02040503050406030204" pitchFamily="18" charset="0"/>
                                        <a:ea typeface="兰亭黑-简 纤黑" charset="-122"/>
                                        <a:cs typeface="Helvetica Neue" panose="02000503000000020004" pitchFamily="2" charset="0"/>
                                      </a:rPr>
                                      <m:t>𝑝</m:t>
                                    </m:r>
                                  </m:e>
                                </m:groupChr>
                                <m:r>
                                  <a:rPr lang="en-US" altLang="zh-CN" sz="2000" b="0" i="1" smtClean="0">
                                    <a:latin typeface="Cambria Math" panose="02040503050406030204" pitchFamily="18" charset="0"/>
                                    <a:ea typeface="兰亭黑-简 纤黑" charset="-122"/>
                                    <a:cs typeface="Helvetica Neue" panose="02000503000000020004" pitchFamily="2" charset="0"/>
                                  </a:rPr>
                                  <m:t>𝑣</m:t>
                                </m:r>
                              </m:e>
                            </m:d>
                            <m:r>
                              <a:rPr lang="en-US" altLang="zh-CN" sz="2000" b="0" i="1" smtClean="0">
                                <a:latin typeface="Cambria Math" panose="02040503050406030204" pitchFamily="18" charset="0"/>
                                <a:ea typeface="兰亭黑-简 纤黑" charset="-122"/>
                                <a:cs typeface="Helvetica Neue" panose="02000503000000020004" pitchFamily="2" charset="0"/>
                              </a:rPr>
                              <m:t>, </m:t>
                            </m:r>
                            <m:r>
                              <a:rPr lang="zh-CN" altLang="en-US" sz="2000" b="0" i="1"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a:latin typeface="Cambria Math" panose="02040503050406030204" pitchFamily="18" charset="0"/>
                                <a:ea typeface="兰亭黑-简 纤黑" charset="-122"/>
                                <a:cs typeface="Helvetica Neue" panose="02000503000000020004" pitchFamily="2" charset="0"/>
                              </a:rPr>
                              <m:t>th</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ere</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is</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a</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path</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from</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𝑢</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to</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𝑣</m:t>
                            </m:r>
                          </m:e>
                          <m:e>
                            <m:r>
                              <a:rPr lang="en-US" altLang="zh-CN" sz="2000" b="0" i="1" smtClean="0">
                                <a:latin typeface="Cambria Math" panose="02040503050406030204" pitchFamily="18" charset="0"/>
                                <a:ea typeface="兰亭黑-简 纤黑" charset="-122"/>
                                <a:cs typeface="Helvetica Neue" panose="02000503000000020004" pitchFamily="2" charset="0"/>
                              </a:rPr>
                              <m:t>+∞, </m:t>
                            </m:r>
                            <m:r>
                              <a:rPr lang="zh-CN" altLang="en-US" sz="2000" b="0" i="1"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there</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is</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no</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path</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from</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𝑢</m:t>
                            </m:r>
                            <m:r>
                              <a:rPr lang="en-US" altLang="zh-CN" sz="2000" b="0" i="0" smtClean="0">
                                <a:latin typeface="Cambria Math" panose="02040503050406030204" pitchFamily="18" charset="0"/>
                                <a:ea typeface="兰亭黑-简 纤黑" charset="-122"/>
                                <a:cs typeface="Helvetica Neue" panose="02000503000000020004" pitchFamily="2" charset="0"/>
                              </a:rPr>
                              <m:t> </m:t>
                            </m:r>
                            <m:r>
                              <m:rPr>
                                <m:sty m:val="p"/>
                              </m:rPr>
                              <a:rPr lang="en-US" altLang="zh-CN" sz="2000" b="0" i="0" smtClean="0">
                                <a:latin typeface="Cambria Math" panose="02040503050406030204" pitchFamily="18" charset="0"/>
                                <a:ea typeface="兰亭黑-简 纤黑" charset="-122"/>
                                <a:cs typeface="Helvetica Neue" panose="02000503000000020004" pitchFamily="2" charset="0"/>
                              </a:rPr>
                              <m:t>to</m:t>
                            </m:r>
                            <m:r>
                              <a:rPr lang="en-US" altLang="zh-CN" sz="2000" b="0" i="0" smtClean="0">
                                <a:latin typeface="Cambria Math" panose="02040503050406030204" pitchFamily="18" charset="0"/>
                                <a:ea typeface="兰亭黑-简 纤黑" charset="-122"/>
                                <a:cs typeface="Helvetica Neue" panose="02000503000000020004" pitchFamily="2" charset="0"/>
                              </a:rPr>
                              <m:t> </m:t>
                            </m:r>
                            <m:r>
                              <a:rPr lang="en-US" altLang="zh-CN" sz="2000" b="0" i="1" smtClean="0">
                                <a:latin typeface="Cambria Math" panose="02040503050406030204" pitchFamily="18" charset="0"/>
                                <a:ea typeface="兰亭黑-简 纤黑" charset="-122"/>
                                <a:cs typeface="Helvetica Neue" panose="02000503000000020004" pitchFamily="2" charset="0"/>
                              </a:rPr>
                              <m:t>𝑣</m:t>
                            </m:r>
                          </m:e>
                        </m:eqArr>
                      </m:e>
                    </m:d>
                  </m:oMath>
                </a14:m>
                <a:endParaRPr lang="en-US" altLang="zh-CN" sz="2000" i="1" dirty="0">
                  <a:latin typeface="PingFang SC" panose="020B0400000000000000" pitchFamily="34" charset="-122"/>
                  <a:ea typeface="PingFang SC" panose="020B0400000000000000" pitchFamily="34" charset="-122"/>
                  <a:cs typeface="Calibri" panose="020F0502020204030204" pitchFamily="34" charset="0"/>
                </a:endParaRPr>
              </a:p>
              <a:p>
                <a:pPr marL="628650" lvl="1" indent="-285750">
                  <a:lnSpc>
                    <a:spcPct val="100000"/>
                  </a:lnSpc>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最短路径问题的等价定义：找到任意一条以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𝑢</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为起点、以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𝑣</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a:t>
                </a:r>
                <a:r>
                  <a:rPr lang="zh-CN" altLang="en-CN" sz="2000" dirty="0">
                    <a:latin typeface="PingFang SC" panose="020B0400000000000000" pitchFamily="34" charset="-122"/>
                    <a:ea typeface="PingFang SC" panose="020B0400000000000000" pitchFamily="34" charset="-122"/>
                    <a:cs typeface="Calibri" panose="020F0502020204030204" pitchFamily="34" charset="0"/>
                  </a:rPr>
                  <a:t>为终点</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且权重等于 </a:t>
                </a:r>
                <a14:m>
                  <m:oMath xmlns:m="http://schemas.openxmlformats.org/officeDocument/2006/math">
                    <m:r>
                      <a:rPr lang="en-US" altLang="zh-CN" sz="2000" b="0" i="1">
                        <a:latin typeface="Cambria Math" panose="02040503050406030204" pitchFamily="18" charset="0"/>
                        <a:ea typeface="兰亭黑-简 纤黑" charset="-122"/>
                        <a:cs typeface="Helvetica Neue" panose="02000503000000020004" pitchFamily="2" charset="0"/>
                      </a:rPr>
                      <m:t>𝛿</m:t>
                    </m:r>
                    <m:d>
                      <m:dPr>
                        <m:ctrlPr>
                          <a:rPr lang="en-US" altLang="zh-CN" sz="2000" i="1">
                            <a:latin typeface="Cambria Math" panose="02040503050406030204" pitchFamily="18" charset="0"/>
                            <a:ea typeface="兰亭黑-简 纤黑" charset="-122"/>
                            <a:cs typeface="Helvetica Neue" panose="02000503000000020004" pitchFamily="2" charset="0"/>
                          </a:rPr>
                        </m:ctrlPr>
                      </m:dPr>
                      <m:e>
                        <m:r>
                          <a:rPr lang="en-US" altLang="zh-CN" sz="2000" b="0" i="1">
                            <a:latin typeface="Cambria Math" panose="02040503050406030204" pitchFamily="18" charset="0"/>
                            <a:ea typeface="兰亭黑-简 纤黑" charset="-122"/>
                            <a:cs typeface="Helvetica Neue" panose="02000503000000020004" pitchFamily="2" charset="0"/>
                          </a:rPr>
                          <m:t>𝑢</m:t>
                        </m:r>
                        <m:r>
                          <a:rPr lang="en-US" altLang="zh-CN" sz="2000" b="0" i="1">
                            <a:latin typeface="Cambria Math" panose="02040503050406030204" pitchFamily="18" charset="0"/>
                            <a:ea typeface="兰亭黑-简 纤黑" charset="-122"/>
                            <a:cs typeface="Helvetica Neue" panose="02000503000000020004" pitchFamily="2" charset="0"/>
                          </a:rPr>
                          <m:t>,</m:t>
                        </m:r>
                        <m:r>
                          <a:rPr lang="en-US" altLang="zh-CN" sz="2000" b="0" i="1">
                            <a:latin typeface="Cambria Math" panose="02040503050406030204" pitchFamily="18" charset="0"/>
                            <a:ea typeface="兰亭黑-简 纤黑" charset="-122"/>
                            <a:cs typeface="Helvetica Neue" panose="02000503000000020004" pitchFamily="2" charset="0"/>
                          </a:rPr>
                          <m:t>𝑣</m:t>
                        </m:r>
                      </m:e>
                    </m:d>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的路径</a:t>
                </a:r>
              </a:p>
            </p:txBody>
          </p:sp>
        </mc:Choice>
        <mc:Fallback xmlns="">
          <p:sp>
            <p:nvSpPr>
              <p:cNvPr id="3" name="Content Placeholder 2">
                <a:extLst>
                  <a:ext uri="{FF2B5EF4-FFF2-40B4-BE49-F238E27FC236}">
                    <a16:creationId xmlns:a16="http://schemas.microsoft.com/office/drawing/2014/main" id="{1A774475-293B-8E49-9C1A-A7DAD61CD0A4}"/>
                  </a:ext>
                </a:extLst>
              </p:cNvPr>
              <p:cNvSpPr>
                <a:spLocks noGrp="1" noRot="1" noChangeAspect="1" noMove="1" noResize="1" noEditPoints="1" noAdjustHandles="1" noChangeArrowheads="1" noChangeShapeType="1" noTextEdit="1"/>
              </p:cNvSpPr>
              <p:nvPr>
                <p:ph idx="1"/>
              </p:nvPr>
            </p:nvSpPr>
            <p:spPr>
              <a:xfrm>
                <a:off x="628650" y="1380205"/>
                <a:ext cx="7886700" cy="3804569"/>
              </a:xfrm>
              <a:blipFill>
                <a:blip r:embed="rId2"/>
                <a:stretch>
                  <a:fillRect l="-965" t="-16944" r="-643" b="-55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98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最短路径：例子</a:t>
            </a:r>
            <a:endParaRPr kumimoji="1" lang="zh-CN" altLang="en-US" sz="3600" dirty="0">
              <a:latin typeface="PingFang SC" panose="020B0400000000000000" pitchFamily="34" charset="-122"/>
              <a:ea typeface="PingFang SC" panose="020B0400000000000000" pitchFamily="34" charset="-122"/>
            </a:endParaRPr>
          </a:p>
        </p:txBody>
      </p:sp>
      <p:sp>
        <p:nvSpPr>
          <p:cNvPr id="4" name="Oval 3">
            <a:extLst>
              <a:ext uri="{FF2B5EF4-FFF2-40B4-BE49-F238E27FC236}">
                <a16:creationId xmlns:a16="http://schemas.microsoft.com/office/drawing/2014/main" id="{98E5EF25-6A75-7888-59AA-FEA85315B4D5}"/>
              </a:ext>
            </a:extLst>
          </p:cNvPr>
          <p:cNvSpPr>
            <a:spLocks noChangeAspect="1"/>
          </p:cNvSpPr>
          <p:nvPr/>
        </p:nvSpPr>
        <p:spPr>
          <a:xfrm>
            <a:off x="460107" y="2448387"/>
            <a:ext cx="288000" cy="288000"/>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latin typeface="PingFang SC" panose="020B0400000000000000" pitchFamily="34" charset="-122"/>
              <a:ea typeface="PingFang SC" panose="020B0400000000000000" pitchFamily="34" charset="-122"/>
            </a:endParaRPr>
          </a:p>
        </p:txBody>
      </p:sp>
      <p:sp>
        <p:nvSpPr>
          <p:cNvPr id="5" name="Oval 4">
            <a:extLst>
              <a:ext uri="{FF2B5EF4-FFF2-40B4-BE49-F238E27FC236}">
                <a16:creationId xmlns:a16="http://schemas.microsoft.com/office/drawing/2014/main" id="{C56B24B3-82B4-EA2A-7425-AF56EBD46401}"/>
              </a:ext>
            </a:extLst>
          </p:cNvPr>
          <p:cNvSpPr>
            <a:spLocks noChangeAspect="1"/>
          </p:cNvSpPr>
          <p:nvPr/>
        </p:nvSpPr>
        <p:spPr>
          <a:xfrm>
            <a:off x="3897711" y="1524565"/>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6" name="Oval 5">
            <a:extLst>
              <a:ext uri="{FF2B5EF4-FFF2-40B4-BE49-F238E27FC236}">
                <a16:creationId xmlns:a16="http://schemas.microsoft.com/office/drawing/2014/main" id="{DECDAF9F-7BAD-D87C-C74D-5ABC34D63D38}"/>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BC50666D-CD15-A8C9-07BB-EC0D8C98BE61}"/>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D5D7CF3B-5322-E25F-367B-F70498360C23}"/>
              </a:ext>
            </a:extLst>
          </p:cNvPr>
          <p:cNvSpPr>
            <a:spLocks noChangeAspect="1"/>
          </p:cNvSpPr>
          <p:nvPr/>
        </p:nvSpPr>
        <p:spPr>
          <a:xfrm>
            <a:off x="3897711"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400">
              <a:solidFill>
                <a:schemeClr val="dk1"/>
              </a:solidFill>
              <a:latin typeface="PingFang SC" panose="020B0400000000000000" pitchFamily="34" charset="-122"/>
              <a:ea typeface="PingFang SC" panose="020B0400000000000000" pitchFamily="34" charset="-122"/>
            </a:endParaRPr>
          </a:p>
        </p:txBody>
      </p:sp>
      <p:sp>
        <p:nvSpPr>
          <p:cNvPr id="9" name="TextBox 8">
            <a:extLst>
              <a:ext uri="{FF2B5EF4-FFF2-40B4-BE49-F238E27FC236}">
                <a16:creationId xmlns:a16="http://schemas.microsoft.com/office/drawing/2014/main" id="{091BEEC0-F239-3183-F9FC-5FA2CA384E5E}"/>
              </a:ext>
            </a:extLst>
          </p:cNvPr>
          <p:cNvSpPr txBox="1"/>
          <p:nvPr/>
        </p:nvSpPr>
        <p:spPr>
          <a:xfrm>
            <a:off x="223631" y="2435196"/>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TextBox 9">
            <a:extLst>
              <a:ext uri="{FF2B5EF4-FFF2-40B4-BE49-F238E27FC236}">
                <a16:creationId xmlns:a16="http://schemas.microsoft.com/office/drawing/2014/main" id="{7E51A3BE-0CC8-6CE7-DBBA-0DAAF29355AF}"/>
              </a:ext>
            </a:extLst>
          </p:cNvPr>
          <p:cNvSpPr txBox="1"/>
          <p:nvPr/>
        </p:nvSpPr>
        <p:spPr>
          <a:xfrm>
            <a:off x="2138179" y="1247843"/>
            <a:ext cx="248786"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FA9DD904-226B-7020-5616-939EDA7C034A}"/>
              </a:ext>
            </a:extLst>
          </p:cNvPr>
          <p:cNvSpPr txBox="1"/>
          <p:nvPr/>
        </p:nvSpPr>
        <p:spPr>
          <a:xfrm>
            <a:off x="3904285" y="1257641"/>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680CF44-9935-1A03-1136-81243956A06C}"/>
              </a:ext>
            </a:extLst>
          </p:cNvPr>
          <p:cNvSpPr txBox="1"/>
          <p:nvPr/>
        </p:nvSpPr>
        <p:spPr>
          <a:xfrm>
            <a:off x="2129629" y="3602097"/>
            <a:ext cx="274434"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3DE3364D-3FA5-FF7D-F8EF-463413CE0A4E}"/>
              </a:ext>
            </a:extLst>
          </p:cNvPr>
          <p:cNvSpPr txBox="1"/>
          <p:nvPr/>
        </p:nvSpPr>
        <p:spPr>
          <a:xfrm>
            <a:off x="3919930" y="3602097"/>
            <a:ext cx="27283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AAFFB0F7-D326-4642-E126-1C10D2AD9497}"/>
              </a:ext>
            </a:extLst>
          </p:cNvPr>
          <p:cNvCxnSpPr>
            <a:cxnSpLocks/>
            <a:stCxn id="4" idx="7"/>
            <a:endCxn id="6"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2574CE-75A9-7447-4F0A-C3E4EC1AC38D}"/>
              </a:ext>
            </a:extLst>
          </p:cNvPr>
          <p:cNvCxnSpPr>
            <a:cxnSpLocks/>
            <a:stCxn id="4" idx="5"/>
            <a:endCxn id="7"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A8C783-2793-4497-C1CA-8F45151048AD}"/>
              </a:ext>
            </a:extLst>
          </p:cNvPr>
          <p:cNvCxnSpPr>
            <a:cxnSpLocks/>
            <a:stCxn id="6" idx="3"/>
            <a:endCxn id="7"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FEC631-3EB9-DB50-9452-C5674627967C}"/>
              </a:ext>
            </a:extLst>
          </p:cNvPr>
          <p:cNvCxnSpPr>
            <a:stCxn id="7" idx="7"/>
            <a:endCxn id="6"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57DC791-CAFE-CDC5-1BAB-6D81DE8840F3}"/>
              </a:ext>
            </a:extLst>
          </p:cNvPr>
          <p:cNvCxnSpPr>
            <a:stCxn id="7" idx="6"/>
            <a:endCxn id="8"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1D986C6-5DBD-8864-1728-6B20A7757F03}"/>
              </a:ext>
            </a:extLst>
          </p:cNvPr>
          <p:cNvCxnSpPr>
            <a:stCxn id="6" idx="6"/>
            <a:endCxn id="5"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8DD5E2-CAC6-0F4D-7870-EC9292D80440}"/>
              </a:ext>
            </a:extLst>
          </p:cNvPr>
          <p:cNvCxnSpPr>
            <a:stCxn id="7" idx="7"/>
            <a:endCxn id="5"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2521E0C-59F8-C168-A0D1-1D1E1FAF0A8D}"/>
              </a:ext>
            </a:extLst>
          </p:cNvPr>
          <p:cNvCxnSpPr>
            <a:stCxn id="5" idx="3"/>
            <a:endCxn id="8" idx="1"/>
          </p:cNvCxnSpPr>
          <p:nvPr/>
        </p:nvCxnSpPr>
        <p:spPr>
          <a:xfrm>
            <a:off x="3939888"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B90F46-4A04-5A30-1853-B1FA09E1BA2A}"/>
              </a:ext>
            </a:extLst>
          </p:cNvPr>
          <p:cNvCxnSpPr>
            <a:stCxn id="8" idx="7"/>
            <a:endCxn id="5"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DA57D0-DC6A-D2BB-A306-4707E9A50C85}"/>
              </a:ext>
            </a:extLst>
          </p:cNvPr>
          <p:cNvCxnSpPr>
            <a:stCxn id="8" idx="1"/>
            <a:endCxn id="4"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B77DA75-D49F-1F05-80EB-7A3B29066F1C}"/>
              </a:ext>
            </a:extLst>
          </p:cNvPr>
          <p:cNvSpPr txBox="1"/>
          <p:nvPr/>
        </p:nvSpPr>
        <p:spPr>
          <a:xfrm>
            <a:off x="1171575" y="176518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1" name="TextBox 60">
            <a:extLst>
              <a:ext uri="{FF2B5EF4-FFF2-40B4-BE49-F238E27FC236}">
                <a16:creationId xmlns:a16="http://schemas.microsoft.com/office/drawing/2014/main" id="{A68B6AC6-480E-2EC7-A933-64F9698417C8}"/>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2" name="TextBox 61">
            <a:extLst>
              <a:ext uri="{FF2B5EF4-FFF2-40B4-BE49-F238E27FC236}">
                <a16:creationId xmlns:a16="http://schemas.microsoft.com/office/drawing/2014/main" id="{FC87C50D-E4A5-1191-FDA8-F1DC3E79AEEA}"/>
              </a:ext>
            </a:extLst>
          </p:cNvPr>
          <p:cNvSpPr txBox="1"/>
          <p:nvPr/>
        </p:nvSpPr>
        <p:spPr>
          <a:xfrm>
            <a:off x="2329545" y="2201915"/>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3" name="TextBox 62">
            <a:extLst>
              <a:ext uri="{FF2B5EF4-FFF2-40B4-BE49-F238E27FC236}">
                <a16:creationId xmlns:a16="http://schemas.microsoft.com/office/drawing/2014/main" id="{D786FD19-C81E-6B53-2BDD-190F49102F90}"/>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4" name="TextBox 63">
            <a:extLst>
              <a:ext uri="{FF2B5EF4-FFF2-40B4-BE49-F238E27FC236}">
                <a16:creationId xmlns:a16="http://schemas.microsoft.com/office/drawing/2014/main" id="{38A6952C-3E6D-6DC8-6C77-9F18F872BEA4}"/>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5" name="TextBox 64">
            <a:extLst>
              <a:ext uri="{FF2B5EF4-FFF2-40B4-BE49-F238E27FC236}">
                <a16:creationId xmlns:a16="http://schemas.microsoft.com/office/drawing/2014/main" id="{3EE59564-6B79-8945-AA7F-BD6F40ABD4F8}"/>
              </a:ext>
            </a:extLst>
          </p:cNvPr>
          <p:cNvSpPr txBox="1"/>
          <p:nvPr/>
        </p:nvSpPr>
        <p:spPr>
          <a:xfrm>
            <a:off x="2982953" y="1344493"/>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6" name="TextBox 65">
            <a:extLst>
              <a:ext uri="{FF2B5EF4-FFF2-40B4-BE49-F238E27FC236}">
                <a16:creationId xmlns:a16="http://schemas.microsoft.com/office/drawing/2014/main" id="{325F7068-F7EC-AB8E-EDD2-C2F741039FD1}"/>
              </a:ext>
            </a:extLst>
          </p:cNvPr>
          <p:cNvSpPr txBox="1"/>
          <p:nvPr/>
        </p:nvSpPr>
        <p:spPr>
          <a:xfrm>
            <a:off x="4116127" y="2225214"/>
            <a:ext cx="282450"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7" name="TextBox 66">
            <a:extLst>
              <a:ext uri="{FF2B5EF4-FFF2-40B4-BE49-F238E27FC236}">
                <a16:creationId xmlns:a16="http://schemas.microsoft.com/office/drawing/2014/main" id="{EE9132A3-5E58-CC62-58DC-F9AF804E2705}"/>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8" name="TextBox 67">
            <a:extLst>
              <a:ext uri="{FF2B5EF4-FFF2-40B4-BE49-F238E27FC236}">
                <a16:creationId xmlns:a16="http://schemas.microsoft.com/office/drawing/2014/main" id="{A6ABF6CF-7557-746B-59A4-D81B3C83312C}"/>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9" name="TextBox 68">
            <a:extLst>
              <a:ext uri="{FF2B5EF4-FFF2-40B4-BE49-F238E27FC236}">
                <a16:creationId xmlns:a16="http://schemas.microsoft.com/office/drawing/2014/main" id="{3867C823-EA26-9096-6C7F-24BDEEDC5F3F}"/>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EB9281-AC3F-C875-F158-731386948488}"/>
                  </a:ext>
                </a:extLst>
              </p:cNvPr>
              <p:cNvSpPr txBox="1"/>
              <p:nvPr/>
            </p:nvSpPr>
            <p:spPr>
              <a:xfrm>
                <a:off x="4669816" y="2092479"/>
                <a:ext cx="4429027"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在左边的图中，从顶点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r>
                      <a:rPr lang="zh-CN" altLang="en-US" sz="2000" b="0" i="0" dirty="0" smtClean="0">
                        <a:latin typeface="Cambria Math" panose="02040503050406030204" pitchFamily="18" charset="0"/>
                        <a:ea typeface="兰亭黑-简 纤黑" charset="-122"/>
                        <a:cs typeface="Helvetica Neue" panose="02000503000000020004" pitchFamily="2" charset="0"/>
                      </a:rPr>
                      <m:t> </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𝑧</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的最短路径是？</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顶点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𝑥</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的最短路径是？</a:t>
                </a:r>
              </a:p>
            </p:txBody>
          </p:sp>
        </mc:Choice>
        <mc:Fallback xmlns="">
          <p:sp>
            <p:nvSpPr>
              <p:cNvPr id="70" name="TextBox 69">
                <a:extLst>
                  <a:ext uri="{FF2B5EF4-FFF2-40B4-BE49-F238E27FC236}">
                    <a16:creationId xmlns:a16="http://schemas.microsoft.com/office/drawing/2014/main" id="{DDEB9281-AC3F-C875-F158-731386948488}"/>
                  </a:ext>
                </a:extLst>
              </p:cNvPr>
              <p:cNvSpPr txBox="1">
                <a:spLocks noRot="1" noChangeAspect="1" noMove="1" noResize="1" noEditPoints="1" noAdjustHandles="1" noChangeArrowheads="1" noChangeShapeType="1" noTextEdit="1"/>
              </p:cNvSpPr>
              <p:nvPr/>
            </p:nvSpPr>
            <p:spPr>
              <a:xfrm>
                <a:off x="4669816" y="2092479"/>
                <a:ext cx="4429027" cy="1015663"/>
              </a:xfrm>
              <a:prstGeom prst="rect">
                <a:avLst/>
              </a:prstGeom>
              <a:blipFill>
                <a:blip r:embed="rId2"/>
                <a:stretch>
                  <a:fillRect l="-1143" t="-2469" b="-9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539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FZLTHProS Medium" panose="02000600000000000000" pitchFamily="2" charset="-122"/>
                <a:ea typeface="FZLTHProS Medium" panose="02000600000000000000" pitchFamily="2" charset="-122"/>
                <a:cs typeface="Gotham Bold" charset="0"/>
              </a:rPr>
              <a:t>最短路径：例子</a:t>
            </a:r>
            <a:endParaRPr kumimoji="1" lang="zh-CN" altLang="en-US" sz="3600" dirty="0">
              <a:latin typeface="FZLTHProS Medium" panose="02000600000000000000" pitchFamily="2" charset="-122"/>
              <a:ea typeface="FZLTHProS Medium" panose="02000600000000000000" pitchFamily="2" charset="-122"/>
            </a:endParaRPr>
          </a:p>
        </p:txBody>
      </p:sp>
      <p:sp>
        <p:nvSpPr>
          <p:cNvPr id="4" name="Oval 3">
            <a:extLst>
              <a:ext uri="{FF2B5EF4-FFF2-40B4-BE49-F238E27FC236}">
                <a16:creationId xmlns:a16="http://schemas.microsoft.com/office/drawing/2014/main" id="{98E5EF25-6A75-7888-59AA-FEA85315B4D5}"/>
              </a:ext>
            </a:extLst>
          </p:cNvPr>
          <p:cNvSpPr>
            <a:spLocks noChangeAspect="1"/>
          </p:cNvSpPr>
          <p:nvPr/>
        </p:nvSpPr>
        <p:spPr>
          <a:xfrm>
            <a:off x="460107" y="2448387"/>
            <a:ext cx="288000" cy="288000"/>
          </a:xfrm>
          <a:prstGeom prst="ellipse">
            <a:avLst/>
          </a:prstGeom>
          <a:ln/>
        </p:spPr>
        <p:style>
          <a:lnRef idx="3">
            <a:schemeClr val="lt1"/>
          </a:lnRef>
          <a:fillRef idx="1">
            <a:schemeClr val="dk1"/>
          </a:fillRef>
          <a:effectRef idx="1">
            <a:schemeClr val="dk1"/>
          </a:effectRef>
          <a:fontRef idx="minor">
            <a:schemeClr val="lt1"/>
          </a:fontRef>
        </p:style>
        <p:txBody>
          <a:bodyPr lIns="0" tIns="0" rIns="0" bIns="0" rtlCol="0" anchor="ctr"/>
          <a:lstStyle/>
          <a:p>
            <a:pPr algn="ctr"/>
            <a:r>
              <a:rPr kumimoji="1" lang="en-US" altLang="zh-CN"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5" name="Oval 4">
            <a:extLst>
              <a:ext uri="{FF2B5EF4-FFF2-40B4-BE49-F238E27FC236}">
                <a16:creationId xmlns:a16="http://schemas.microsoft.com/office/drawing/2014/main" id="{C56B24B3-82B4-EA2A-7425-AF56EBD46401}"/>
              </a:ext>
            </a:extLst>
          </p:cNvPr>
          <p:cNvSpPr>
            <a:spLocks noChangeAspect="1"/>
          </p:cNvSpPr>
          <p:nvPr/>
        </p:nvSpPr>
        <p:spPr>
          <a:xfrm>
            <a:off x="3897711" y="1524565"/>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9</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 name="Oval 5">
            <a:extLst>
              <a:ext uri="{FF2B5EF4-FFF2-40B4-BE49-F238E27FC236}">
                <a16:creationId xmlns:a16="http://schemas.microsoft.com/office/drawing/2014/main" id="{DECDAF9F-7BAD-D87C-C74D-5ABC34D63D38}"/>
              </a:ext>
            </a:extLst>
          </p:cNvPr>
          <p:cNvSpPr>
            <a:spLocks noChangeAspect="1"/>
          </p:cNvSpPr>
          <p:nvPr/>
        </p:nvSpPr>
        <p:spPr>
          <a:xfrm>
            <a:off x="2119443" y="1519361"/>
            <a:ext cx="288000" cy="288000"/>
          </a:xfrm>
          <a:prstGeom prst="ellipse">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7" name="Oval 6">
            <a:extLst>
              <a:ext uri="{FF2B5EF4-FFF2-40B4-BE49-F238E27FC236}">
                <a16:creationId xmlns:a16="http://schemas.microsoft.com/office/drawing/2014/main" id="{BC50666D-CD15-A8C9-07BB-EC0D8C98BE61}"/>
              </a:ext>
            </a:extLst>
          </p:cNvPr>
          <p:cNvSpPr>
            <a:spLocks noChangeAspect="1"/>
          </p:cNvSpPr>
          <p:nvPr/>
        </p:nvSpPr>
        <p:spPr>
          <a:xfrm>
            <a:off x="2119443" y="3377413"/>
            <a:ext cx="288000" cy="288000"/>
          </a:xfrm>
          <a:prstGeom prst="ellipse">
            <a:avLst/>
          </a:prstGeom>
          <a:ln>
            <a:solidFill>
              <a:schemeClr val="accent5"/>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8" name="Oval 7">
            <a:extLst>
              <a:ext uri="{FF2B5EF4-FFF2-40B4-BE49-F238E27FC236}">
                <a16:creationId xmlns:a16="http://schemas.microsoft.com/office/drawing/2014/main" id="{D5D7CF3B-5322-E25F-367B-F70498360C23}"/>
              </a:ext>
            </a:extLst>
          </p:cNvPr>
          <p:cNvSpPr>
            <a:spLocks noChangeAspect="1"/>
          </p:cNvSpPr>
          <p:nvPr/>
        </p:nvSpPr>
        <p:spPr>
          <a:xfrm>
            <a:off x="3897711" y="3377413"/>
            <a:ext cx="288000" cy="288000"/>
          </a:xfrm>
          <a:prstGeom prst="ellipse">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r>
              <a:rPr kumimoji="1" lang="en-US" altLang="zh-CN"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11</a:t>
            </a:r>
            <a:endParaRPr kumimoji="1" lang="zh-CN" altLang="en-US" sz="14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TextBox 8">
            <a:extLst>
              <a:ext uri="{FF2B5EF4-FFF2-40B4-BE49-F238E27FC236}">
                <a16:creationId xmlns:a16="http://schemas.microsoft.com/office/drawing/2014/main" id="{091BEEC0-F239-3183-F9FC-5FA2CA384E5E}"/>
              </a:ext>
            </a:extLst>
          </p:cNvPr>
          <p:cNvSpPr txBox="1"/>
          <p:nvPr/>
        </p:nvSpPr>
        <p:spPr>
          <a:xfrm>
            <a:off x="230775" y="2435196"/>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TextBox 9">
            <a:extLst>
              <a:ext uri="{FF2B5EF4-FFF2-40B4-BE49-F238E27FC236}">
                <a16:creationId xmlns:a16="http://schemas.microsoft.com/office/drawing/2014/main" id="{7E51A3BE-0CC8-6CE7-DBBA-0DAAF29355AF}"/>
              </a:ext>
            </a:extLst>
          </p:cNvPr>
          <p:cNvSpPr txBox="1"/>
          <p:nvPr/>
        </p:nvSpPr>
        <p:spPr>
          <a:xfrm>
            <a:off x="2123891" y="1247843"/>
            <a:ext cx="248786"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FA9DD904-226B-7020-5616-939EDA7C034A}"/>
              </a:ext>
            </a:extLst>
          </p:cNvPr>
          <p:cNvSpPr txBox="1"/>
          <p:nvPr/>
        </p:nvSpPr>
        <p:spPr>
          <a:xfrm>
            <a:off x="3897141" y="1250496"/>
            <a:ext cx="27603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680CF44-9935-1A03-1136-81243956A06C}"/>
              </a:ext>
            </a:extLst>
          </p:cNvPr>
          <p:cNvSpPr txBox="1"/>
          <p:nvPr/>
        </p:nvSpPr>
        <p:spPr>
          <a:xfrm>
            <a:off x="2129629" y="3602097"/>
            <a:ext cx="274434"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3DE3364D-3FA5-FF7D-F8EF-463413CE0A4E}"/>
              </a:ext>
            </a:extLst>
          </p:cNvPr>
          <p:cNvSpPr txBox="1"/>
          <p:nvPr/>
        </p:nvSpPr>
        <p:spPr>
          <a:xfrm>
            <a:off x="3919930" y="3602097"/>
            <a:ext cx="27283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AAFFB0F7-D326-4642-E126-1C10D2AD9497}"/>
              </a:ext>
            </a:extLst>
          </p:cNvPr>
          <p:cNvCxnSpPr>
            <a:cxnSpLocks/>
            <a:stCxn id="4" idx="7"/>
            <a:endCxn id="6" idx="2"/>
          </p:cNvCxnSpPr>
          <p:nvPr/>
        </p:nvCxnSpPr>
        <p:spPr>
          <a:xfrm flipV="1">
            <a:off x="705930" y="1663361"/>
            <a:ext cx="1413513" cy="827203"/>
          </a:xfrm>
          <a:prstGeom prst="straightConnector1">
            <a:avLst/>
          </a:prstGeom>
          <a:ln w="12700">
            <a:headEnd type="none" w="med" len="lg"/>
            <a:tailEnd type="stealth" w="lg" len="lg"/>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FB2574CE-75A9-7447-4F0A-C3E4EC1AC38D}"/>
              </a:ext>
            </a:extLst>
          </p:cNvPr>
          <p:cNvCxnSpPr>
            <a:cxnSpLocks/>
            <a:stCxn id="4" idx="5"/>
            <a:endCxn id="7" idx="2"/>
          </p:cNvCxnSpPr>
          <p:nvPr/>
        </p:nvCxnSpPr>
        <p:spPr>
          <a:xfrm>
            <a:off x="705930" y="2694210"/>
            <a:ext cx="1413513" cy="827203"/>
          </a:xfrm>
          <a:prstGeom prst="straightConnector1">
            <a:avLst/>
          </a:prstGeom>
          <a:ln w="12700">
            <a:solidFill>
              <a:schemeClr val="accent5"/>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A8C783-2793-4497-C1CA-8F45151048AD}"/>
              </a:ext>
            </a:extLst>
          </p:cNvPr>
          <p:cNvCxnSpPr>
            <a:cxnSpLocks/>
            <a:stCxn id="6" idx="3"/>
            <a:endCxn id="7" idx="1"/>
          </p:cNvCxnSpPr>
          <p:nvPr/>
        </p:nvCxnSpPr>
        <p:spPr>
          <a:xfrm>
            <a:off x="2161620" y="1765184"/>
            <a:ext cx="0" cy="1654406"/>
          </a:xfrm>
          <a:prstGeom prst="straightConnector1">
            <a:avLst/>
          </a:prstGeom>
          <a:ln w="12700">
            <a:solidFill>
              <a:schemeClr val="accent6"/>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FEC631-3EB9-DB50-9452-C5674627967C}"/>
              </a:ext>
            </a:extLst>
          </p:cNvPr>
          <p:cNvCxnSpPr>
            <a:stCxn id="7" idx="7"/>
            <a:endCxn id="6"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57DC791-CAFE-CDC5-1BAB-6D81DE8840F3}"/>
              </a:ext>
            </a:extLst>
          </p:cNvPr>
          <p:cNvCxnSpPr>
            <a:stCxn id="7" idx="6"/>
            <a:endCxn id="8" idx="2"/>
          </p:cNvCxnSpPr>
          <p:nvPr/>
        </p:nvCxnSpPr>
        <p:spPr>
          <a:xfrm>
            <a:off x="2407443" y="3521413"/>
            <a:ext cx="1490268" cy="0"/>
          </a:xfrm>
          <a:prstGeom prst="straightConnector1">
            <a:avLst/>
          </a:prstGeom>
          <a:ln w="12700">
            <a:solidFill>
              <a:schemeClr val="accent5"/>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1D986C6-5DBD-8864-1728-6B20A7757F03}"/>
              </a:ext>
            </a:extLst>
          </p:cNvPr>
          <p:cNvCxnSpPr>
            <a:stCxn id="6" idx="6"/>
            <a:endCxn id="5" idx="2"/>
          </p:cNvCxnSpPr>
          <p:nvPr/>
        </p:nvCxnSpPr>
        <p:spPr>
          <a:xfrm>
            <a:off x="2407443" y="1663361"/>
            <a:ext cx="1490268" cy="5204"/>
          </a:xfrm>
          <a:prstGeom prst="straightConnector1">
            <a:avLst/>
          </a:prstGeom>
          <a:ln w="12700">
            <a:solidFill>
              <a:schemeClr val="accent2"/>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8DD5E2-CAC6-0F4D-7870-EC9292D80440}"/>
              </a:ext>
            </a:extLst>
          </p:cNvPr>
          <p:cNvCxnSpPr>
            <a:stCxn id="7" idx="7"/>
            <a:endCxn id="5"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2521E0C-59F8-C168-A0D1-1D1E1FAF0A8D}"/>
              </a:ext>
            </a:extLst>
          </p:cNvPr>
          <p:cNvCxnSpPr>
            <a:stCxn id="5" idx="3"/>
            <a:endCxn id="8" idx="1"/>
          </p:cNvCxnSpPr>
          <p:nvPr/>
        </p:nvCxnSpPr>
        <p:spPr>
          <a:xfrm>
            <a:off x="3939888" y="1770388"/>
            <a:ext cx="0" cy="1649202"/>
          </a:xfrm>
          <a:prstGeom prst="straightConnector1">
            <a:avLst/>
          </a:prstGeom>
          <a:ln w="12700">
            <a:solidFill>
              <a:schemeClr val="accent2"/>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B90F46-4A04-5A30-1853-B1FA09E1BA2A}"/>
              </a:ext>
            </a:extLst>
          </p:cNvPr>
          <p:cNvCxnSpPr>
            <a:stCxn id="8" idx="7"/>
            <a:endCxn id="5"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DA57D0-DC6A-D2BB-A306-4707E9A50C85}"/>
              </a:ext>
            </a:extLst>
          </p:cNvPr>
          <p:cNvCxnSpPr>
            <a:stCxn id="8" idx="1"/>
            <a:endCxn id="4" idx="6"/>
          </p:cNvCxnSpPr>
          <p:nvPr/>
        </p:nvCxnSpPr>
        <p:spPr>
          <a:xfrm flipH="1" flipV="1">
            <a:off x="748107" y="2592387"/>
            <a:ext cx="3191781"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B77DA75-D49F-1F05-80EB-7A3B29066F1C}"/>
              </a:ext>
            </a:extLst>
          </p:cNvPr>
          <p:cNvSpPr txBox="1"/>
          <p:nvPr/>
        </p:nvSpPr>
        <p:spPr>
          <a:xfrm>
            <a:off x="1171575" y="1765184"/>
            <a:ext cx="292068" cy="307777"/>
          </a:xfrm>
          <a:prstGeom prst="rect">
            <a:avLst/>
          </a:prstGeom>
          <a:noFill/>
        </p:spPr>
        <p:txBody>
          <a:bodyPr wrap="none" rtlCol="0">
            <a:spAutoFit/>
          </a:bodyPr>
          <a:lstStyle/>
          <a:p>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1" name="TextBox 60">
            <a:extLst>
              <a:ext uri="{FF2B5EF4-FFF2-40B4-BE49-F238E27FC236}">
                <a16:creationId xmlns:a16="http://schemas.microsoft.com/office/drawing/2014/main" id="{A68B6AC6-480E-2EC7-A933-64F9698417C8}"/>
              </a:ext>
            </a:extLst>
          </p:cNvPr>
          <p:cNvSpPr txBox="1"/>
          <p:nvPr/>
        </p:nvSpPr>
        <p:spPr>
          <a:xfrm>
            <a:off x="1251456" y="3085720"/>
            <a:ext cx="292068" cy="307777"/>
          </a:xfrm>
          <a:prstGeom prst="rect">
            <a:avLst/>
          </a:prstGeom>
          <a:noFill/>
        </p:spPr>
        <p:txBody>
          <a:bodyPr wrap="none" rtlCol="0">
            <a:spAutoFit/>
          </a:bodyPr>
          <a:lstStyle/>
          <a:p>
            <a:r>
              <a:rPr kumimoji="1" lang="en-US" altLang="zh-CN"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2" name="TextBox 61">
            <a:extLst>
              <a:ext uri="{FF2B5EF4-FFF2-40B4-BE49-F238E27FC236}">
                <a16:creationId xmlns:a16="http://schemas.microsoft.com/office/drawing/2014/main" id="{FC87C50D-E4A5-1191-FDA8-F1DC3E79AEEA}"/>
              </a:ext>
            </a:extLst>
          </p:cNvPr>
          <p:cNvSpPr txBox="1"/>
          <p:nvPr/>
        </p:nvSpPr>
        <p:spPr>
          <a:xfrm>
            <a:off x="2329545" y="2201915"/>
            <a:ext cx="256802"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3" name="TextBox 62">
            <a:extLst>
              <a:ext uri="{FF2B5EF4-FFF2-40B4-BE49-F238E27FC236}">
                <a16:creationId xmlns:a16="http://schemas.microsoft.com/office/drawing/2014/main" id="{D786FD19-C81E-6B53-2BDD-190F49102F90}"/>
              </a:ext>
            </a:extLst>
          </p:cNvPr>
          <p:cNvSpPr txBox="1"/>
          <p:nvPr/>
        </p:nvSpPr>
        <p:spPr>
          <a:xfrm>
            <a:off x="1876121" y="2201915"/>
            <a:ext cx="292068" cy="307777"/>
          </a:xfrm>
          <a:prstGeom prst="rect">
            <a:avLst/>
          </a:prstGeom>
          <a:noFill/>
        </p:spPr>
        <p:txBody>
          <a:bodyPr wrap="none" rtlCol="0">
            <a:spAutoFit/>
          </a:bodyPr>
          <a:lstStyle/>
          <a:p>
            <a:r>
              <a:rPr kumimoji="1" lang="en-US" altLang="zh-CN" sz="14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solidFill>
                <a:schemeClr val="accent6"/>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4" name="TextBox 63">
            <a:extLst>
              <a:ext uri="{FF2B5EF4-FFF2-40B4-BE49-F238E27FC236}">
                <a16:creationId xmlns:a16="http://schemas.microsoft.com/office/drawing/2014/main" id="{38A6952C-3E6D-6DC8-6C77-9F18F872BEA4}"/>
              </a:ext>
            </a:extLst>
          </p:cNvPr>
          <p:cNvSpPr txBox="1"/>
          <p:nvPr/>
        </p:nvSpPr>
        <p:spPr>
          <a:xfrm>
            <a:off x="2996124" y="3485951"/>
            <a:ext cx="292068" cy="307777"/>
          </a:xfrm>
          <a:prstGeom prst="rect">
            <a:avLst/>
          </a:prstGeom>
          <a:noFill/>
        </p:spPr>
        <p:txBody>
          <a:bodyPr wrap="none" rtlCol="0">
            <a:spAutoFit/>
          </a:bodyPr>
          <a:lstStyle/>
          <a:p>
            <a:r>
              <a:rPr kumimoji="1" lang="en-US" altLang="zh-CN"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solidFill>
                <a:schemeClr val="accent5"/>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5" name="TextBox 64">
            <a:extLst>
              <a:ext uri="{FF2B5EF4-FFF2-40B4-BE49-F238E27FC236}">
                <a16:creationId xmlns:a16="http://schemas.microsoft.com/office/drawing/2014/main" id="{3EE59564-6B79-8945-AA7F-BD6F40ABD4F8}"/>
              </a:ext>
            </a:extLst>
          </p:cNvPr>
          <p:cNvSpPr txBox="1"/>
          <p:nvPr/>
        </p:nvSpPr>
        <p:spPr>
          <a:xfrm>
            <a:off x="2982953" y="1344493"/>
            <a:ext cx="292068" cy="307777"/>
          </a:xfrm>
          <a:prstGeom prst="rect">
            <a:avLst/>
          </a:prstGeom>
          <a:noFill/>
        </p:spPr>
        <p:txBody>
          <a:bodyPr wrap="none" rtlCol="0">
            <a:spAutoFit/>
          </a:bodyPr>
          <a:lstStyle/>
          <a:p>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6" name="TextBox 65">
            <a:extLst>
              <a:ext uri="{FF2B5EF4-FFF2-40B4-BE49-F238E27FC236}">
                <a16:creationId xmlns:a16="http://schemas.microsoft.com/office/drawing/2014/main" id="{325F7068-F7EC-AB8E-EDD2-C2F741039FD1}"/>
              </a:ext>
            </a:extLst>
          </p:cNvPr>
          <p:cNvSpPr txBox="1"/>
          <p:nvPr/>
        </p:nvSpPr>
        <p:spPr>
          <a:xfrm>
            <a:off x="4116127" y="2225214"/>
            <a:ext cx="282450"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7" name="TextBox 66">
            <a:extLst>
              <a:ext uri="{FF2B5EF4-FFF2-40B4-BE49-F238E27FC236}">
                <a16:creationId xmlns:a16="http://schemas.microsoft.com/office/drawing/2014/main" id="{EE9132A3-5E58-CC62-58DC-F9AF804E2705}"/>
              </a:ext>
            </a:extLst>
          </p:cNvPr>
          <p:cNvSpPr txBox="1"/>
          <p:nvPr/>
        </p:nvSpPr>
        <p:spPr>
          <a:xfrm>
            <a:off x="3671783" y="2225214"/>
            <a:ext cx="292068" cy="307777"/>
          </a:xfrm>
          <a:prstGeom prst="rect">
            <a:avLst/>
          </a:prstGeom>
          <a:noFill/>
        </p:spPr>
        <p:txBody>
          <a:bodyPr wrap="none" rtlCol="0">
            <a:spAutoFit/>
          </a:bodyPr>
          <a:lstStyle/>
          <a:p>
            <a:r>
              <a:rPr kumimoji="1" lang="en-US" altLang="zh-CN"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400" dirty="0">
              <a:solidFill>
                <a:schemeClr val="accent2"/>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8" name="TextBox 67">
            <a:extLst>
              <a:ext uri="{FF2B5EF4-FFF2-40B4-BE49-F238E27FC236}">
                <a16:creationId xmlns:a16="http://schemas.microsoft.com/office/drawing/2014/main" id="{A6ABF6CF-7557-746B-59A4-D81B3C83312C}"/>
              </a:ext>
            </a:extLst>
          </p:cNvPr>
          <p:cNvSpPr txBox="1"/>
          <p:nvPr/>
        </p:nvSpPr>
        <p:spPr>
          <a:xfrm>
            <a:off x="3050394" y="2148085"/>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9" name="TextBox 68">
            <a:extLst>
              <a:ext uri="{FF2B5EF4-FFF2-40B4-BE49-F238E27FC236}">
                <a16:creationId xmlns:a16="http://schemas.microsoft.com/office/drawing/2014/main" id="{3867C823-EA26-9096-6C7F-24BDEEDC5F3F}"/>
              </a:ext>
            </a:extLst>
          </p:cNvPr>
          <p:cNvSpPr txBox="1"/>
          <p:nvPr/>
        </p:nvSpPr>
        <p:spPr>
          <a:xfrm>
            <a:off x="3262228" y="2967416"/>
            <a:ext cx="292068" cy="307777"/>
          </a:xfrm>
          <a:prstGeom prst="rect">
            <a:avLst/>
          </a:prstGeom>
          <a:noFill/>
        </p:spPr>
        <p:txBody>
          <a:bodyPr wrap="none" rtlCol="0">
            <a:spAutoFit/>
          </a:bodyPr>
          <a:lstStyle/>
          <a:p>
            <a:r>
              <a:rPr kumimoji="1" lang="en-US" altLang="zh-CN" sz="14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400" dirty="0">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EB9281-AC3F-C875-F158-731386948488}"/>
                  </a:ext>
                </a:extLst>
              </p:cNvPr>
              <p:cNvSpPr txBox="1"/>
              <p:nvPr/>
            </p:nvSpPr>
            <p:spPr>
              <a:xfrm>
                <a:off x="4347180" y="1765184"/>
                <a:ext cx="4796818" cy="150810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Calibri" panose="020F0502020204030204" pitchFamily="34" charset="0"/>
                  </a:rPr>
                  <a:t>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en-US" altLang="zh-CN" sz="2000" dirty="0">
                    <a:latin typeface="PingFang SC" panose="020B0400000000000000" pitchFamily="34" charset="-122"/>
                    <a:ea typeface="PingFang SC" panose="020B0400000000000000" pitchFamily="34" charset="-122"/>
                    <a:cs typeface="Calibri" panose="020F0502020204030204" pitchFamily="34" charset="0"/>
                  </a:rPr>
                  <a:t> </a:t>
                </a:r>
                <a:r>
                  <a:rPr lang="zh-CN" altLang="en-US" sz="2000" dirty="0">
                    <a:latin typeface="PingFang SC" panose="020B0400000000000000" pitchFamily="34" charset="-122"/>
                    <a:ea typeface="PingFang SC" panose="020B0400000000000000" pitchFamily="34" charset="-122"/>
                    <a:cs typeface="Calibri" panose="020F0502020204030204" pitchFamily="34" charset="0"/>
                  </a:rPr>
                  <a:t>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𝑧</m:t>
                    </m:r>
                  </m:oMath>
                </a14:m>
                <a:r>
                  <a:rPr lang="zh-CN" altLang="en-US" sz="2000" dirty="0">
                    <a:latin typeface="PingFang SC" panose="020B0400000000000000" pitchFamily="34" charset="-122"/>
                    <a:ea typeface="PingFang SC" panose="020B0400000000000000" pitchFamily="34" charset="-122"/>
                    <a:cs typeface="Calibri" panose="020F0502020204030204" pitchFamily="34" charset="0"/>
                  </a:rPr>
                  <a:t> 的最短路径</a:t>
                </a:r>
                <a:endParaRPr lang="en-US" altLang="zh-CN" sz="2000"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1</m:t>
                        </m:r>
                      </m:sub>
                    </m:sSub>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𝑠</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𝑦</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𝑧</m:t>
                        </m:r>
                      </m:e>
                    </m:d>
                  </m:oMath>
                </a14:m>
                <a:endParaRPr lang="en-US" altLang="zh-CN" sz="1800" i="1"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2</m:t>
                        </m:r>
                      </m:sub>
                    </m:sSub>
                    <m:r>
                      <a:rPr lang="en-US" altLang="zh-CN" sz="1800" b="0" i="1">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a:latin typeface="Cambria Math" panose="02040503050406030204" pitchFamily="18" charset="0"/>
                            <a:ea typeface="兰亭黑-简 纤黑" charset="-122"/>
                            <a:cs typeface="Helvetica Neue" panose="02000503000000020004" pitchFamily="2" charset="0"/>
                          </a:rPr>
                        </m:ctrlPr>
                      </m:dPr>
                      <m:e>
                        <m:r>
                          <a:rPr lang="en-US" altLang="zh-CN" sz="1800" b="0" i="1">
                            <a:latin typeface="Cambria Math" panose="02040503050406030204" pitchFamily="18" charset="0"/>
                            <a:ea typeface="兰亭黑-简 纤黑" charset="-122"/>
                            <a:cs typeface="Helvetica Neue" panose="02000503000000020004" pitchFamily="2" charset="0"/>
                          </a:rPr>
                          <m:t>𝑠</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𝑡</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𝑥</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a:latin typeface="Cambria Math" panose="02040503050406030204" pitchFamily="18" charset="0"/>
                            <a:ea typeface="兰亭黑-简 纤黑" charset="-122"/>
                            <a:cs typeface="Helvetica Neue" panose="02000503000000020004" pitchFamily="2" charset="0"/>
                          </a:rPr>
                          <m:t>𝑧</m:t>
                        </m:r>
                      </m:e>
                    </m:d>
                  </m:oMath>
                </a14:m>
                <a:endParaRPr lang="en-US" altLang="zh-CN" sz="1800" i="1"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sSub>
                      <m:sSubPr>
                        <m:ctrlPr>
                          <a:rPr lang="en-US" altLang="zh-CN" sz="1800" i="1">
                            <a:latin typeface="Cambria Math" panose="02040503050406030204" pitchFamily="18" charset="0"/>
                            <a:ea typeface="兰亭黑-简 纤黑" charset="-122"/>
                            <a:cs typeface="Helvetica Neue" panose="02000503000000020004" pitchFamily="2" charset="0"/>
                          </a:rPr>
                        </m:ctrlPr>
                      </m:sSubPr>
                      <m:e>
                        <m:r>
                          <a:rPr lang="en-US" altLang="zh-CN" sz="1800" b="0" i="1">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3</m:t>
                        </m:r>
                      </m:sub>
                    </m:sSub>
                    <m:r>
                      <a:rPr lang="en-US" altLang="zh-CN" sz="1800" b="0" i="1">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a:latin typeface="Cambria Math" panose="02040503050406030204" pitchFamily="18" charset="0"/>
                            <a:ea typeface="兰亭黑-简 纤黑" charset="-122"/>
                            <a:cs typeface="Helvetica Neue" panose="02000503000000020004" pitchFamily="2" charset="0"/>
                          </a:rPr>
                        </m:ctrlPr>
                      </m:dPr>
                      <m:e>
                        <m:r>
                          <a:rPr lang="en-US" altLang="zh-CN" sz="1800" b="0" i="1">
                            <a:latin typeface="Cambria Math" panose="02040503050406030204" pitchFamily="18" charset="0"/>
                            <a:ea typeface="兰亭黑-简 纤黑" charset="-122"/>
                            <a:cs typeface="Helvetica Neue" panose="02000503000000020004" pitchFamily="2" charset="0"/>
                          </a:rPr>
                          <m:t>𝑠</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𝑡</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𝑦</m:t>
                        </m:r>
                        <m:r>
                          <a:rPr lang="en-US" altLang="zh-CN" sz="1800" b="0" i="1">
                            <a:latin typeface="Cambria Math" panose="02040503050406030204" pitchFamily="18" charset="0"/>
                            <a:ea typeface="兰亭黑-简 纤黑" charset="-122"/>
                            <a:cs typeface="Helvetica Neue" panose="02000503000000020004" pitchFamily="2" charset="0"/>
                          </a:rPr>
                          <m:t>,</m:t>
                        </m:r>
                        <m:r>
                          <a:rPr lang="en-US" altLang="zh-CN" sz="1800" b="0" i="1">
                            <a:latin typeface="Cambria Math" panose="02040503050406030204" pitchFamily="18" charset="0"/>
                            <a:ea typeface="兰亭黑-简 纤黑" charset="-122"/>
                            <a:cs typeface="Helvetica Neue" panose="02000503000000020004" pitchFamily="2" charset="0"/>
                          </a:rPr>
                          <m:t>𝑧</m:t>
                        </m:r>
                      </m:e>
                    </m:d>
                  </m:oMath>
                </a14:m>
                <a:endParaRPr lang="en-US" altLang="zh-CN" sz="1800" i="1" dirty="0">
                  <a:latin typeface="PingFang SC" panose="020B0400000000000000" pitchFamily="34" charset="-122"/>
                  <a:ea typeface="PingFang SC" panose="020B0400000000000000" pitchFamily="34" charset="-122"/>
                  <a:cs typeface="Calibri" panose="020F0502020204030204" pitchFamily="34" charset="0"/>
                </a:endParaRPr>
              </a:p>
              <a:p>
                <a:pPr marL="629920" lvl="1"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1</m:t>
                            </m:r>
                          </m:sub>
                        </m:sSub>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2</m:t>
                            </m:r>
                          </m:sub>
                        </m:sSub>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sSub>
                          <m:sSubPr>
                            <m:ctrlPr>
                              <a:rPr lang="en-US" altLang="zh-CN" sz="1800" i="1" smtClean="0">
                                <a:latin typeface="Cambria Math" panose="02040503050406030204" pitchFamily="18" charset="0"/>
                                <a:ea typeface="兰亭黑-简 纤黑" charset="-122"/>
                                <a:cs typeface="Helvetica Neue" panose="02000503000000020004" pitchFamily="2" charset="0"/>
                              </a:rPr>
                            </m:ctrlPr>
                          </m:sSubPr>
                          <m:e>
                            <m:r>
                              <a:rPr lang="en-US" altLang="zh-CN" sz="1800" b="0" i="1" smtClean="0">
                                <a:latin typeface="Cambria Math" panose="02040503050406030204" pitchFamily="18" charset="0"/>
                                <a:ea typeface="兰亭黑-简 纤黑" charset="-122"/>
                                <a:cs typeface="Helvetica Neue" panose="02000503000000020004" pitchFamily="2" charset="0"/>
                              </a:rPr>
                              <m:t>𝑝</m:t>
                            </m:r>
                          </m:e>
                          <m:sub>
                            <m:r>
                              <a:rPr lang="en-US" altLang="zh-CN" sz="1800" b="0" i="1" smtClean="0">
                                <a:latin typeface="Cambria Math" panose="02040503050406030204" pitchFamily="18" charset="0"/>
                                <a:ea typeface="兰亭黑-简 纤黑" charset="-122"/>
                                <a:cs typeface="Helvetica Neue" panose="02000503000000020004" pitchFamily="2" charset="0"/>
                              </a:rPr>
                              <m:t>3</m:t>
                            </m:r>
                          </m:sub>
                        </m:sSub>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𝛿</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𝑠</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𝑧</m:t>
                        </m:r>
                      </m:e>
                    </m:d>
                    <m:r>
                      <a:rPr lang="en-US" altLang="zh-CN" sz="1800" b="0" i="1" smtClean="0">
                        <a:latin typeface="Cambria Math" panose="02040503050406030204" pitchFamily="18" charset="0"/>
                        <a:ea typeface="兰亭黑-简 纤黑" charset="-122"/>
                        <a:cs typeface="Helvetica Neue" panose="02000503000000020004" pitchFamily="2" charset="0"/>
                      </a:rPr>
                      <m:t>=11</m:t>
                    </m:r>
                  </m:oMath>
                </a14:m>
                <a:endParaRPr lang="zh-CN" altLang="en-US" sz="1800" i="1" dirty="0">
                  <a:latin typeface="PingFang SC" panose="020B0400000000000000" pitchFamily="34" charset="-122"/>
                  <a:ea typeface="PingFang SC" panose="020B0400000000000000" pitchFamily="34" charset="-122"/>
                  <a:cs typeface="Calibri" panose="020F0502020204030204" pitchFamily="34" charset="0"/>
                </a:endParaRPr>
              </a:p>
            </p:txBody>
          </p:sp>
        </mc:Choice>
        <mc:Fallback xmlns="">
          <p:sp>
            <p:nvSpPr>
              <p:cNvPr id="70" name="TextBox 69">
                <a:extLst>
                  <a:ext uri="{FF2B5EF4-FFF2-40B4-BE49-F238E27FC236}">
                    <a16:creationId xmlns:a16="http://schemas.microsoft.com/office/drawing/2014/main" id="{DDEB9281-AC3F-C875-F158-731386948488}"/>
                  </a:ext>
                </a:extLst>
              </p:cNvPr>
              <p:cNvSpPr txBox="1">
                <a:spLocks noRot="1" noChangeAspect="1" noMove="1" noResize="1" noEditPoints="1" noAdjustHandles="1" noChangeArrowheads="1" noChangeShapeType="1" noTextEdit="1"/>
              </p:cNvSpPr>
              <p:nvPr/>
            </p:nvSpPr>
            <p:spPr>
              <a:xfrm>
                <a:off x="4347180" y="1765184"/>
                <a:ext cx="4796818" cy="1508105"/>
              </a:xfrm>
              <a:prstGeom prst="rect">
                <a:avLst/>
              </a:prstGeom>
              <a:blipFill>
                <a:blip r:embed="rId2"/>
                <a:stretch>
                  <a:fillRect l="-1058" t="-2521" b="-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218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71A-ED53-6BFE-266E-55C7045B46DD}"/>
              </a:ext>
            </a:extLst>
          </p:cNvPr>
          <p:cNvSpPr>
            <a:spLocks noGrp="1"/>
          </p:cNvSpPr>
          <p:nvPr>
            <p:ph type="title"/>
          </p:nvPr>
        </p:nvSpPr>
        <p:spPr/>
        <p:txBody>
          <a:bodyPr>
            <a:normAutofit/>
          </a:bodyPr>
          <a:lstStyle/>
          <a:p>
            <a:r>
              <a:rPr kumimoji="1" lang="zh-CN" altLang="en-US" sz="3600" dirty="0">
                <a:solidFill>
                  <a:srgbClr val="A51E36"/>
                </a:solidFill>
                <a:latin typeface="PingFang SC" panose="020B0400000000000000" pitchFamily="34" charset="-122"/>
                <a:ea typeface="PingFang SC" panose="020B0400000000000000" pitchFamily="34" charset="-122"/>
                <a:cs typeface="Gotham Bold" charset="0"/>
              </a:rPr>
              <a:t>最短路径：例子</a:t>
            </a:r>
            <a:endParaRPr kumimoji="1" lang="zh-CN" altLang="en-US" sz="3600" dirty="0">
              <a:latin typeface="PingFang SC" panose="020B0400000000000000" pitchFamily="34" charset="-122"/>
              <a:ea typeface="PingFang SC" panose="020B0400000000000000" pitchFamily="34" charset="-122"/>
            </a:endParaRPr>
          </a:p>
        </p:txBody>
      </p:sp>
      <p:sp>
        <p:nvSpPr>
          <p:cNvPr id="4" name="Oval 3">
            <a:extLst>
              <a:ext uri="{FF2B5EF4-FFF2-40B4-BE49-F238E27FC236}">
                <a16:creationId xmlns:a16="http://schemas.microsoft.com/office/drawing/2014/main" id="{98E5EF25-6A75-7888-59AA-FEA85315B4D5}"/>
              </a:ext>
            </a:extLst>
          </p:cNvPr>
          <p:cNvSpPr>
            <a:spLocks noChangeAspect="1"/>
          </p:cNvSpPr>
          <p:nvPr/>
        </p:nvSpPr>
        <p:spPr>
          <a:xfrm>
            <a:off x="460107" y="2448387"/>
            <a:ext cx="288000" cy="288000"/>
          </a:xfrm>
          <a:prstGeom prst="ellipse">
            <a:avLst/>
          </a:prstGeom>
          <a:ln/>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5" name="Oval 4">
            <a:extLst>
              <a:ext uri="{FF2B5EF4-FFF2-40B4-BE49-F238E27FC236}">
                <a16:creationId xmlns:a16="http://schemas.microsoft.com/office/drawing/2014/main" id="{C56B24B3-82B4-EA2A-7425-AF56EBD46401}"/>
              </a:ext>
            </a:extLst>
          </p:cNvPr>
          <p:cNvSpPr>
            <a:spLocks noChangeAspect="1"/>
          </p:cNvSpPr>
          <p:nvPr/>
        </p:nvSpPr>
        <p:spPr>
          <a:xfrm>
            <a:off x="3897711" y="1524565"/>
            <a:ext cx="288000" cy="288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en-US" altLang="zh-CN"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rPr>
              <a:t>0</a:t>
            </a:r>
            <a:endParaRPr kumimoji="1" lang="zh-CN" altLang="en-US" sz="1200" dirty="0">
              <a:solidFill>
                <a:schemeClr val="bg1"/>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 name="Oval 5">
            <a:extLst>
              <a:ext uri="{FF2B5EF4-FFF2-40B4-BE49-F238E27FC236}">
                <a16:creationId xmlns:a16="http://schemas.microsoft.com/office/drawing/2014/main" id="{DECDAF9F-7BAD-D87C-C74D-5ABC34D63D38}"/>
              </a:ext>
            </a:extLst>
          </p:cNvPr>
          <p:cNvSpPr>
            <a:spLocks noChangeAspect="1"/>
          </p:cNvSpPr>
          <p:nvPr/>
        </p:nvSpPr>
        <p:spPr>
          <a:xfrm>
            <a:off x="2119443" y="1519361"/>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dk1"/>
              </a:solidFill>
              <a:latin typeface="PingFang SC" panose="020B0400000000000000" pitchFamily="34" charset="-122"/>
              <a:ea typeface="PingFang SC" panose="020B0400000000000000" pitchFamily="34" charset="-122"/>
            </a:endParaRPr>
          </a:p>
        </p:txBody>
      </p:sp>
      <p:sp>
        <p:nvSpPr>
          <p:cNvPr id="7" name="Oval 6">
            <a:extLst>
              <a:ext uri="{FF2B5EF4-FFF2-40B4-BE49-F238E27FC236}">
                <a16:creationId xmlns:a16="http://schemas.microsoft.com/office/drawing/2014/main" id="{BC50666D-CD15-A8C9-07BB-EC0D8C98BE61}"/>
              </a:ext>
            </a:extLst>
          </p:cNvPr>
          <p:cNvSpPr>
            <a:spLocks noChangeAspect="1"/>
          </p:cNvSpPr>
          <p:nvPr/>
        </p:nvSpPr>
        <p:spPr>
          <a:xfrm>
            <a:off x="2119443" y="3377413"/>
            <a:ext cx="288000" cy="288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dk1"/>
              </a:solidFill>
              <a:latin typeface="PingFang SC" panose="020B0400000000000000" pitchFamily="34" charset="-122"/>
              <a:ea typeface="PingFang SC" panose="020B0400000000000000" pitchFamily="34" charset="-122"/>
            </a:endParaRPr>
          </a:p>
        </p:txBody>
      </p:sp>
      <p:sp>
        <p:nvSpPr>
          <p:cNvPr id="8" name="Oval 7">
            <a:extLst>
              <a:ext uri="{FF2B5EF4-FFF2-40B4-BE49-F238E27FC236}">
                <a16:creationId xmlns:a16="http://schemas.microsoft.com/office/drawing/2014/main" id="{D5D7CF3B-5322-E25F-367B-F70498360C23}"/>
              </a:ext>
            </a:extLst>
          </p:cNvPr>
          <p:cNvSpPr>
            <a:spLocks noChangeAspect="1"/>
          </p:cNvSpPr>
          <p:nvPr/>
        </p:nvSpPr>
        <p:spPr>
          <a:xfrm>
            <a:off x="3897711" y="3377413"/>
            <a:ext cx="288000" cy="288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2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9" name="TextBox 8">
            <a:extLst>
              <a:ext uri="{FF2B5EF4-FFF2-40B4-BE49-F238E27FC236}">
                <a16:creationId xmlns:a16="http://schemas.microsoft.com/office/drawing/2014/main" id="{091BEEC0-F239-3183-F9FC-5FA2CA384E5E}"/>
              </a:ext>
            </a:extLst>
          </p:cNvPr>
          <p:cNvSpPr txBox="1"/>
          <p:nvPr/>
        </p:nvSpPr>
        <p:spPr>
          <a:xfrm>
            <a:off x="145047" y="2392332"/>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s</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0" name="TextBox 9">
            <a:extLst>
              <a:ext uri="{FF2B5EF4-FFF2-40B4-BE49-F238E27FC236}">
                <a16:creationId xmlns:a16="http://schemas.microsoft.com/office/drawing/2014/main" id="{7E51A3BE-0CC8-6CE7-DBBA-0DAAF29355AF}"/>
              </a:ext>
            </a:extLst>
          </p:cNvPr>
          <p:cNvSpPr txBox="1"/>
          <p:nvPr/>
        </p:nvSpPr>
        <p:spPr>
          <a:xfrm>
            <a:off x="2131035" y="1147827"/>
            <a:ext cx="276038"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t</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1" name="TextBox 10">
            <a:extLst>
              <a:ext uri="{FF2B5EF4-FFF2-40B4-BE49-F238E27FC236}">
                <a16:creationId xmlns:a16="http://schemas.microsoft.com/office/drawing/2014/main" id="{FA9DD904-226B-7020-5616-939EDA7C034A}"/>
              </a:ext>
            </a:extLst>
          </p:cNvPr>
          <p:cNvSpPr txBox="1"/>
          <p:nvPr/>
        </p:nvSpPr>
        <p:spPr>
          <a:xfrm>
            <a:off x="3882853" y="1129049"/>
            <a:ext cx="31771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x</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2" name="TextBox 11">
            <a:extLst>
              <a:ext uri="{FF2B5EF4-FFF2-40B4-BE49-F238E27FC236}">
                <a16:creationId xmlns:a16="http://schemas.microsoft.com/office/drawing/2014/main" id="{2680CF44-9935-1A03-1136-81243956A06C}"/>
              </a:ext>
            </a:extLst>
          </p:cNvPr>
          <p:cNvSpPr txBox="1"/>
          <p:nvPr/>
        </p:nvSpPr>
        <p:spPr>
          <a:xfrm>
            <a:off x="2101053"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y</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13" name="TextBox 12">
            <a:extLst>
              <a:ext uri="{FF2B5EF4-FFF2-40B4-BE49-F238E27FC236}">
                <a16:creationId xmlns:a16="http://schemas.microsoft.com/office/drawing/2014/main" id="{3DE3364D-3FA5-FF7D-F8EF-463413CE0A4E}"/>
              </a:ext>
            </a:extLst>
          </p:cNvPr>
          <p:cNvSpPr txBox="1"/>
          <p:nvPr/>
        </p:nvSpPr>
        <p:spPr>
          <a:xfrm>
            <a:off x="3898498" y="3602097"/>
            <a:ext cx="312906" cy="400110"/>
          </a:xfrm>
          <a:prstGeom prst="rect">
            <a:avLst/>
          </a:prstGeom>
          <a:noFill/>
        </p:spPr>
        <p:txBody>
          <a:bodyPr wrap="none" rtlCol="0">
            <a:spAutoFit/>
          </a:bodyPr>
          <a:lstStyle/>
          <a:p>
            <a:r>
              <a:rPr kumimoji="1" lang="en-US" altLang="zh-CN" sz="2000" dirty="0">
                <a:latin typeface="PingFang SC" panose="020B0400000000000000" pitchFamily="34" charset="-122"/>
                <a:ea typeface="PingFang SC" panose="020B0400000000000000" pitchFamily="34" charset="-122"/>
                <a:cs typeface="Helvetica Neue" panose="02000503000000020004" pitchFamily="2" charset="0"/>
              </a:rPr>
              <a:t>z</a:t>
            </a:r>
            <a:endParaRPr kumimoji="1" lang="zh-CN" altLang="en-US" sz="2000" dirty="0">
              <a:latin typeface="PingFang SC" panose="020B0400000000000000" pitchFamily="34" charset="-122"/>
              <a:ea typeface="PingFang SC" panose="020B0400000000000000" pitchFamily="34" charset="-122"/>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AAFFB0F7-D326-4642-E126-1C10D2AD9497}"/>
              </a:ext>
            </a:extLst>
          </p:cNvPr>
          <p:cNvCxnSpPr>
            <a:cxnSpLocks/>
            <a:stCxn id="4" idx="7"/>
            <a:endCxn id="6" idx="2"/>
          </p:cNvCxnSpPr>
          <p:nvPr/>
        </p:nvCxnSpPr>
        <p:spPr>
          <a:xfrm flipV="1">
            <a:off x="705930" y="1663361"/>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2574CE-75A9-7447-4F0A-C3E4EC1AC38D}"/>
              </a:ext>
            </a:extLst>
          </p:cNvPr>
          <p:cNvCxnSpPr>
            <a:cxnSpLocks/>
            <a:stCxn id="4" idx="5"/>
            <a:endCxn id="7" idx="2"/>
          </p:cNvCxnSpPr>
          <p:nvPr/>
        </p:nvCxnSpPr>
        <p:spPr>
          <a:xfrm>
            <a:off x="705930" y="2694210"/>
            <a:ext cx="1413513" cy="827203"/>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EA8C783-2793-4497-C1CA-8F45151048AD}"/>
              </a:ext>
            </a:extLst>
          </p:cNvPr>
          <p:cNvCxnSpPr>
            <a:cxnSpLocks/>
            <a:stCxn id="6" idx="3"/>
            <a:endCxn id="7" idx="1"/>
          </p:cNvCxnSpPr>
          <p:nvPr/>
        </p:nvCxnSpPr>
        <p:spPr>
          <a:xfrm>
            <a:off x="2161620"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FEC631-3EB9-DB50-9452-C5674627967C}"/>
              </a:ext>
            </a:extLst>
          </p:cNvPr>
          <p:cNvCxnSpPr>
            <a:stCxn id="7" idx="7"/>
            <a:endCxn id="6" idx="5"/>
          </p:cNvCxnSpPr>
          <p:nvPr/>
        </p:nvCxnSpPr>
        <p:spPr>
          <a:xfrm flipV="1">
            <a:off x="2365266" y="1765184"/>
            <a:ext cx="0" cy="1654406"/>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57DC791-CAFE-CDC5-1BAB-6D81DE8840F3}"/>
              </a:ext>
            </a:extLst>
          </p:cNvPr>
          <p:cNvCxnSpPr>
            <a:stCxn id="7" idx="6"/>
            <a:endCxn id="8" idx="2"/>
          </p:cNvCxnSpPr>
          <p:nvPr/>
        </p:nvCxnSpPr>
        <p:spPr>
          <a:xfrm>
            <a:off x="2407443" y="3521413"/>
            <a:ext cx="1490268" cy="0"/>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1D986C6-5DBD-8864-1728-6B20A7757F03}"/>
              </a:ext>
            </a:extLst>
          </p:cNvPr>
          <p:cNvCxnSpPr>
            <a:stCxn id="6" idx="6"/>
            <a:endCxn id="5" idx="2"/>
          </p:cNvCxnSpPr>
          <p:nvPr/>
        </p:nvCxnSpPr>
        <p:spPr>
          <a:xfrm>
            <a:off x="2407443" y="1663361"/>
            <a:ext cx="1490268" cy="5204"/>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8DD5E2-CAC6-0F4D-7870-EC9292D80440}"/>
              </a:ext>
            </a:extLst>
          </p:cNvPr>
          <p:cNvCxnSpPr>
            <a:stCxn id="7" idx="7"/>
            <a:endCxn id="5" idx="3"/>
          </p:cNvCxnSpPr>
          <p:nvPr/>
        </p:nvCxnSpPr>
        <p:spPr>
          <a:xfrm flipV="1">
            <a:off x="2365266" y="1770388"/>
            <a:ext cx="1574622"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2521E0C-59F8-C168-A0D1-1D1E1FAF0A8D}"/>
              </a:ext>
            </a:extLst>
          </p:cNvPr>
          <p:cNvCxnSpPr>
            <a:stCxn id="5" idx="3"/>
            <a:endCxn id="8" idx="1"/>
          </p:cNvCxnSpPr>
          <p:nvPr/>
        </p:nvCxnSpPr>
        <p:spPr>
          <a:xfrm>
            <a:off x="3939888" y="1770388"/>
            <a:ext cx="0" cy="1649202"/>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B90F46-4A04-5A30-1853-B1FA09E1BA2A}"/>
              </a:ext>
            </a:extLst>
          </p:cNvPr>
          <p:cNvCxnSpPr>
            <a:stCxn id="8" idx="7"/>
            <a:endCxn id="5" idx="5"/>
          </p:cNvCxnSpPr>
          <p:nvPr/>
        </p:nvCxnSpPr>
        <p:spPr>
          <a:xfrm flipV="1">
            <a:off x="4143534" y="1770388"/>
            <a:ext cx="0" cy="1649202"/>
          </a:xfrm>
          <a:prstGeom prst="straightConnector1">
            <a:avLst/>
          </a:prstGeom>
          <a:ln w="12700">
            <a:headEnd type="none" w="med" len="lg"/>
            <a:tailEnd type="stealth"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3DA57D0-DC6A-D2BB-A306-4707E9A50C85}"/>
              </a:ext>
            </a:extLst>
          </p:cNvPr>
          <p:cNvCxnSpPr>
            <a:stCxn id="8" idx="1"/>
            <a:endCxn id="4" idx="6"/>
          </p:cNvCxnSpPr>
          <p:nvPr/>
        </p:nvCxnSpPr>
        <p:spPr>
          <a:xfrm flipH="1" flipV="1">
            <a:off x="748107" y="2592387"/>
            <a:ext cx="3191781" cy="827203"/>
          </a:xfrm>
          <a:prstGeom prst="straightConnector1">
            <a:avLst/>
          </a:prstGeom>
          <a:ln w="12700">
            <a:solidFill>
              <a:srgbClr val="FF0000"/>
            </a:solidFill>
            <a:headEnd type="none" w="med" len="lg"/>
            <a:tailEnd type="stealth" w="lg" len="lg"/>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B77DA75-D49F-1F05-80EB-7A3B29066F1C}"/>
              </a:ext>
            </a:extLst>
          </p:cNvPr>
          <p:cNvSpPr txBox="1"/>
          <p:nvPr/>
        </p:nvSpPr>
        <p:spPr>
          <a:xfrm>
            <a:off x="1171575" y="1765184"/>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1" name="TextBox 60">
            <a:extLst>
              <a:ext uri="{FF2B5EF4-FFF2-40B4-BE49-F238E27FC236}">
                <a16:creationId xmlns:a16="http://schemas.microsoft.com/office/drawing/2014/main" id="{A68B6AC6-480E-2EC7-A933-64F9698417C8}"/>
              </a:ext>
            </a:extLst>
          </p:cNvPr>
          <p:cNvSpPr txBox="1"/>
          <p:nvPr/>
        </p:nvSpPr>
        <p:spPr>
          <a:xfrm>
            <a:off x="1251456" y="3085720"/>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5</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2" name="TextBox 61">
            <a:extLst>
              <a:ext uri="{FF2B5EF4-FFF2-40B4-BE49-F238E27FC236}">
                <a16:creationId xmlns:a16="http://schemas.microsoft.com/office/drawing/2014/main" id="{FC87C50D-E4A5-1191-FDA8-F1DC3E79AEEA}"/>
              </a:ext>
            </a:extLst>
          </p:cNvPr>
          <p:cNvSpPr txBox="1"/>
          <p:nvPr/>
        </p:nvSpPr>
        <p:spPr>
          <a:xfrm>
            <a:off x="2329545" y="2201915"/>
            <a:ext cx="277640"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1</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3" name="TextBox 62">
            <a:extLst>
              <a:ext uri="{FF2B5EF4-FFF2-40B4-BE49-F238E27FC236}">
                <a16:creationId xmlns:a16="http://schemas.microsoft.com/office/drawing/2014/main" id="{D786FD19-C81E-6B53-2BDD-190F49102F90}"/>
              </a:ext>
            </a:extLst>
          </p:cNvPr>
          <p:cNvSpPr txBox="1"/>
          <p:nvPr/>
        </p:nvSpPr>
        <p:spPr>
          <a:xfrm>
            <a:off x="1876121" y="2201915"/>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4" name="TextBox 63">
            <a:extLst>
              <a:ext uri="{FF2B5EF4-FFF2-40B4-BE49-F238E27FC236}">
                <a16:creationId xmlns:a16="http://schemas.microsoft.com/office/drawing/2014/main" id="{38A6952C-3E6D-6DC8-6C77-9F18F872BEA4}"/>
              </a:ext>
            </a:extLst>
          </p:cNvPr>
          <p:cNvSpPr txBox="1"/>
          <p:nvPr/>
        </p:nvSpPr>
        <p:spPr>
          <a:xfrm>
            <a:off x="2996124" y="3485951"/>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5" name="TextBox 64">
            <a:extLst>
              <a:ext uri="{FF2B5EF4-FFF2-40B4-BE49-F238E27FC236}">
                <a16:creationId xmlns:a16="http://schemas.microsoft.com/office/drawing/2014/main" id="{3EE59564-6B79-8945-AA7F-BD6F40ABD4F8}"/>
              </a:ext>
            </a:extLst>
          </p:cNvPr>
          <p:cNvSpPr txBox="1"/>
          <p:nvPr/>
        </p:nvSpPr>
        <p:spPr>
          <a:xfrm>
            <a:off x="2982953" y="1344493"/>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6</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6" name="TextBox 65">
            <a:extLst>
              <a:ext uri="{FF2B5EF4-FFF2-40B4-BE49-F238E27FC236}">
                <a16:creationId xmlns:a16="http://schemas.microsoft.com/office/drawing/2014/main" id="{325F7068-F7EC-AB8E-EDD2-C2F741039FD1}"/>
              </a:ext>
            </a:extLst>
          </p:cNvPr>
          <p:cNvSpPr txBox="1"/>
          <p:nvPr/>
        </p:nvSpPr>
        <p:spPr>
          <a:xfrm>
            <a:off x="4116127" y="2225214"/>
            <a:ext cx="312906"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7</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7" name="TextBox 66">
            <a:extLst>
              <a:ext uri="{FF2B5EF4-FFF2-40B4-BE49-F238E27FC236}">
                <a16:creationId xmlns:a16="http://schemas.microsoft.com/office/drawing/2014/main" id="{EE9132A3-5E58-CC62-58DC-F9AF804E2705}"/>
              </a:ext>
            </a:extLst>
          </p:cNvPr>
          <p:cNvSpPr txBox="1"/>
          <p:nvPr/>
        </p:nvSpPr>
        <p:spPr>
          <a:xfrm>
            <a:off x="3671783" y="2225214"/>
            <a:ext cx="322524"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2</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8" name="TextBox 67">
            <a:extLst>
              <a:ext uri="{FF2B5EF4-FFF2-40B4-BE49-F238E27FC236}">
                <a16:creationId xmlns:a16="http://schemas.microsoft.com/office/drawing/2014/main" id="{A6ABF6CF-7557-746B-59A4-D81B3C83312C}"/>
              </a:ext>
            </a:extLst>
          </p:cNvPr>
          <p:cNvSpPr txBox="1"/>
          <p:nvPr/>
        </p:nvSpPr>
        <p:spPr>
          <a:xfrm>
            <a:off x="3050394" y="2148085"/>
            <a:ext cx="322524" cy="369332"/>
          </a:xfrm>
          <a:prstGeom prst="rect">
            <a:avLst/>
          </a:prstGeom>
          <a:noFill/>
        </p:spPr>
        <p:txBody>
          <a:bodyPr wrap="none" rtlCol="0">
            <a:spAutoFit/>
          </a:bodyPr>
          <a:lstStyle/>
          <a:p>
            <a:r>
              <a:rPr kumimoji="1" lang="en-US" altLang="zh-CN" sz="1800" dirty="0">
                <a:latin typeface="PingFang SC" panose="020B0400000000000000" pitchFamily="34" charset="-122"/>
                <a:ea typeface="PingFang SC" panose="020B0400000000000000" pitchFamily="34" charset="-122"/>
                <a:cs typeface="Helvetica Neue" panose="02000503000000020004" pitchFamily="2" charset="0"/>
              </a:rPr>
              <a:t>4</a:t>
            </a:r>
            <a:endParaRPr kumimoji="1" lang="zh-CN" altLang="en-US" sz="1800" dirty="0">
              <a:latin typeface="PingFang SC" panose="020B0400000000000000" pitchFamily="34" charset="-122"/>
              <a:ea typeface="PingFang SC" panose="020B0400000000000000" pitchFamily="34" charset="-122"/>
              <a:cs typeface="Helvetica Neue" panose="02000503000000020004" pitchFamily="2" charset="0"/>
            </a:endParaRPr>
          </a:p>
        </p:txBody>
      </p:sp>
      <p:sp>
        <p:nvSpPr>
          <p:cNvPr id="69" name="TextBox 68">
            <a:extLst>
              <a:ext uri="{FF2B5EF4-FFF2-40B4-BE49-F238E27FC236}">
                <a16:creationId xmlns:a16="http://schemas.microsoft.com/office/drawing/2014/main" id="{3867C823-EA26-9096-6C7F-24BDEEDC5F3F}"/>
              </a:ext>
            </a:extLst>
          </p:cNvPr>
          <p:cNvSpPr txBox="1"/>
          <p:nvPr/>
        </p:nvSpPr>
        <p:spPr>
          <a:xfrm>
            <a:off x="3262228" y="2967416"/>
            <a:ext cx="322524" cy="369332"/>
          </a:xfrm>
          <a:prstGeom prst="rect">
            <a:avLst/>
          </a:prstGeom>
          <a:noFill/>
        </p:spPr>
        <p:txBody>
          <a:bodyPr wrap="none" rtlCol="0">
            <a:spAutoFit/>
          </a:bodyPr>
          <a:lstStyle/>
          <a:p>
            <a:r>
              <a:rPr kumimoji="1" lang="en-US" altLang="zh-CN"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rPr>
              <a:t>3</a:t>
            </a:r>
            <a:endParaRPr kumimoji="1" lang="zh-CN" altLang="en-US" sz="1800" dirty="0">
              <a:solidFill>
                <a:srgbClr val="FF0000"/>
              </a:solidFill>
              <a:latin typeface="PingFang SC" panose="020B0400000000000000" pitchFamily="34" charset="-122"/>
              <a:ea typeface="PingFang SC" panose="020B0400000000000000" pitchFamily="34" charset="-122"/>
              <a:cs typeface="Helvetica Neue" panose="02000503000000020004" pitchFamily="2"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DEB9281-AC3F-C875-F158-731386948488}"/>
                  </a:ext>
                </a:extLst>
              </p:cNvPr>
              <p:cNvSpPr txBox="1"/>
              <p:nvPr/>
            </p:nvSpPr>
            <p:spPr>
              <a:xfrm>
                <a:off x="4669816" y="2092479"/>
                <a:ext cx="4429027"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顶点 </a:t>
                </a:r>
                <a14:m>
                  <m:oMath xmlns:m="http://schemas.openxmlformats.org/officeDocument/2006/math">
                    <m:r>
                      <a:rPr lang="en-US" altLang="zh-CN" sz="2000" b="0" i="1" dirty="0">
                        <a:latin typeface="Cambria Math" panose="02040503050406030204" pitchFamily="18" charset="0"/>
                        <a:ea typeface="兰亭黑-简 纤黑" charset="-122"/>
                        <a:cs typeface="Helvetica Neue" panose="02000503000000020004" pitchFamily="2" charset="0"/>
                      </a:rPr>
                      <m:t>𝑥</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到顶点 </a:t>
                </a:r>
                <a14:m>
                  <m:oMath xmlns:m="http://schemas.openxmlformats.org/officeDocument/2006/math">
                    <m:r>
                      <a:rPr lang="en-US" altLang="zh-CN" sz="2000" b="0" i="1" dirty="0" smtClean="0">
                        <a:latin typeface="Cambria Math" panose="02040503050406030204" pitchFamily="18" charset="0"/>
                        <a:ea typeface="兰亭黑-简 纤黑" charset="-122"/>
                        <a:cs typeface="Helvetica Neue" panose="02000503000000020004" pitchFamily="2" charset="0"/>
                      </a:rPr>
                      <m:t>𝑠</m:t>
                    </m:r>
                  </m:oMath>
                </a14:m>
                <a:r>
                  <a:rPr lang="zh-CN" altLang="en-US" sz="2000" dirty="0">
                    <a:latin typeface="PingFang SC" panose="020B0400000000000000" pitchFamily="34" charset="-122"/>
                    <a:ea typeface="PingFang SC" panose="020B0400000000000000" pitchFamily="34" charset="-122"/>
                    <a:cs typeface="Helvetica Neue" panose="02000503000000020004" pitchFamily="2" charset="0"/>
                  </a:rPr>
                  <a:t> 的最短路径</a:t>
                </a:r>
                <a:endParaRPr lang="en-US" altLang="zh-CN" sz="2000" dirty="0">
                  <a:latin typeface="PingFang SC" panose="020B0400000000000000" pitchFamily="34" charset="-122"/>
                  <a:ea typeface="PingFang SC" panose="020B0400000000000000" pitchFamily="34" charset="-122"/>
                  <a:cs typeface="Helvetica Neue" panose="02000503000000020004" pitchFamily="2" charset="0"/>
                </a:endParaRPr>
              </a:p>
              <a:p>
                <a:pPr marL="629920" lvl="1"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𝑝</m:t>
                    </m:r>
                    <m:r>
                      <a:rPr lang="en-US" altLang="zh-CN" sz="1800" b="0" i="1" smtClean="0">
                        <a:latin typeface="Cambria Math" panose="02040503050406030204" pitchFamily="18" charset="0"/>
                        <a:ea typeface="兰亭黑-简 纤黑" charset="-122"/>
                        <a:cs typeface="Helvetica Neue" panose="02000503000000020004" pitchFamily="2" charset="0"/>
                      </a:rPr>
                      <m:t>=</m:t>
                    </m:r>
                    <m:d>
                      <m:dPr>
                        <m:begChr m:val="⟨"/>
                        <m:endChr m:val="⟩"/>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𝑥</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𝑧</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𝑠</m:t>
                        </m:r>
                      </m:e>
                    </m:d>
                  </m:oMath>
                </a14:m>
                <a:endParaRPr lang="en-US" altLang="zh-CN" sz="1800" i="1" dirty="0">
                  <a:latin typeface="PingFang SC" panose="020B0400000000000000" pitchFamily="34" charset="-122"/>
                  <a:ea typeface="PingFang SC" panose="020B0400000000000000" pitchFamily="34" charset="-122"/>
                  <a:cs typeface="Helvetica Neue" panose="02000503000000020004" pitchFamily="2" charset="0"/>
                </a:endParaRPr>
              </a:p>
              <a:p>
                <a:pPr marL="629920" lvl="1" indent="-285750">
                  <a:buFont typeface="Arial" panose="020B0604020202020204" pitchFamily="34" charset="0"/>
                  <a:buChar char="•"/>
                </a:pPr>
                <a14:m>
                  <m:oMath xmlns:m="http://schemas.openxmlformats.org/officeDocument/2006/math">
                    <m:r>
                      <a:rPr lang="en-US" altLang="zh-CN" sz="1800" b="0" i="1" smtClean="0">
                        <a:latin typeface="Cambria Math" panose="02040503050406030204" pitchFamily="18" charset="0"/>
                        <a:ea typeface="兰亭黑-简 纤黑" charset="-122"/>
                        <a:cs typeface="Helvetica Neue" panose="02000503000000020004" pitchFamily="2" charset="0"/>
                      </a:rPr>
                      <m:t>𝑤</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𝑝</m:t>
                        </m:r>
                      </m:e>
                    </m:d>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𝛿</m:t>
                    </m:r>
                    <m:d>
                      <m:dPr>
                        <m:ctrlPr>
                          <a:rPr lang="en-US" altLang="zh-CN" sz="1800" i="1" smtClean="0">
                            <a:latin typeface="Cambria Math" panose="02040503050406030204" pitchFamily="18" charset="0"/>
                            <a:ea typeface="兰亭黑-简 纤黑" charset="-122"/>
                            <a:cs typeface="Helvetica Neue" panose="02000503000000020004" pitchFamily="2" charset="0"/>
                          </a:rPr>
                        </m:ctrlPr>
                      </m:dPr>
                      <m:e>
                        <m:r>
                          <a:rPr lang="en-US" altLang="zh-CN" sz="1800" b="0" i="1" smtClean="0">
                            <a:latin typeface="Cambria Math" panose="02040503050406030204" pitchFamily="18" charset="0"/>
                            <a:ea typeface="兰亭黑-简 纤黑" charset="-122"/>
                            <a:cs typeface="Helvetica Neue" panose="02000503000000020004" pitchFamily="2" charset="0"/>
                          </a:rPr>
                          <m:t>𝑥</m:t>
                        </m:r>
                        <m:r>
                          <a:rPr lang="en-US" altLang="zh-CN" sz="1800" b="0" i="1" smtClean="0">
                            <a:latin typeface="Cambria Math" panose="02040503050406030204" pitchFamily="18" charset="0"/>
                            <a:ea typeface="兰亭黑-简 纤黑" charset="-122"/>
                            <a:cs typeface="Helvetica Neue" panose="02000503000000020004" pitchFamily="2" charset="0"/>
                          </a:rPr>
                          <m:t>,</m:t>
                        </m:r>
                        <m:r>
                          <a:rPr lang="en-US" altLang="zh-CN" sz="1800" b="0" i="1" smtClean="0">
                            <a:latin typeface="Cambria Math" panose="02040503050406030204" pitchFamily="18" charset="0"/>
                            <a:ea typeface="兰亭黑-简 纤黑" charset="-122"/>
                            <a:cs typeface="Helvetica Neue" panose="02000503000000020004" pitchFamily="2" charset="0"/>
                          </a:rPr>
                          <m:t>𝑠</m:t>
                        </m:r>
                      </m:e>
                    </m:d>
                    <m:r>
                      <a:rPr lang="en-US" altLang="zh-CN" sz="1800" b="0" i="1" smtClean="0">
                        <a:latin typeface="Cambria Math" panose="02040503050406030204" pitchFamily="18" charset="0"/>
                        <a:ea typeface="兰亭黑-简 纤黑" charset="-122"/>
                        <a:cs typeface="Helvetica Neue" panose="02000503000000020004" pitchFamily="2" charset="0"/>
                      </a:rPr>
                      <m:t>=5</m:t>
                    </m:r>
                  </m:oMath>
                </a14:m>
                <a:endParaRPr lang="zh-CN" altLang="en-US" sz="1800" i="1" dirty="0">
                  <a:latin typeface="PingFang SC" panose="020B0400000000000000" pitchFamily="34" charset="-122"/>
                  <a:ea typeface="PingFang SC" panose="020B0400000000000000" pitchFamily="34" charset="-122"/>
                  <a:cs typeface="Helvetica Neue" panose="02000503000000020004" pitchFamily="2" charset="0"/>
                </a:endParaRPr>
              </a:p>
            </p:txBody>
          </p:sp>
        </mc:Choice>
        <mc:Fallback xmlns="">
          <p:sp>
            <p:nvSpPr>
              <p:cNvPr id="70" name="TextBox 69">
                <a:extLst>
                  <a:ext uri="{FF2B5EF4-FFF2-40B4-BE49-F238E27FC236}">
                    <a16:creationId xmlns:a16="http://schemas.microsoft.com/office/drawing/2014/main" id="{DDEB9281-AC3F-C875-F158-731386948488}"/>
                  </a:ext>
                </a:extLst>
              </p:cNvPr>
              <p:cNvSpPr txBox="1">
                <a:spLocks noRot="1" noChangeAspect="1" noMove="1" noResize="1" noEditPoints="1" noAdjustHandles="1" noChangeArrowheads="1" noChangeShapeType="1" noTextEdit="1"/>
              </p:cNvSpPr>
              <p:nvPr/>
            </p:nvSpPr>
            <p:spPr>
              <a:xfrm>
                <a:off x="4669816" y="2092479"/>
                <a:ext cx="4429027" cy="954107"/>
              </a:xfrm>
              <a:prstGeom prst="rect">
                <a:avLst/>
              </a:prstGeom>
              <a:blipFill>
                <a:blip r:embed="rId2"/>
                <a:stretch>
                  <a:fillRect l="-1143" t="-2597" b="-5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570979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1101</TotalTime>
  <Words>5197</Words>
  <Application>Microsoft Macintosh PowerPoint</Application>
  <PresentationFormat>Custom</PresentationFormat>
  <Paragraphs>880</Paragraphs>
  <Slides>56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DengXian</vt:lpstr>
      <vt:lpstr>FZLTHProS Medium</vt:lpstr>
      <vt:lpstr>PingFang SC</vt:lpstr>
      <vt:lpstr>Arial</vt:lpstr>
      <vt:lpstr>Calibri</vt:lpstr>
      <vt:lpstr>Cambria Math</vt:lpstr>
      <vt:lpstr>Office 主题</vt:lpstr>
      <vt:lpstr>PowerPoint Presentation</vt:lpstr>
      <vt:lpstr>课程内容</vt:lpstr>
      <vt:lpstr>最短路径问题</vt:lpstr>
      <vt:lpstr>最短路径问题</vt:lpstr>
      <vt:lpstr>最短路径问题</vt:lpstr>
      <vt:lpstr>最短路径问题</vt:lpstr>
      <vt:lpstr>最短路径：例子</vt:lpstr>
      <vt:lpstr>最短路径：例子</vt:lpstr>
      <vt:lpstr>最短路径：例子</vt:lpstr>
      <vt:lpstr>最短路径的性质（1）</vt:lpstr>
      <vt:lpstr>最短路径的性质（2）</vt:lpstr>
      <vt:lpstr>最短路径的性质（3）</vt:lpstr>
      <vt:lpstr>最短路径问题的基本形式</vt:lpstr>
      <vt:lpstr>课程内容</vt:lpstr>
      <vt:lpstr>单源最短路径算法</vt:lpstr>
      <vt:lpstr>Bellman-Ford 算法</vt:lpstr>
      <vt:lpstr>Bellman-Ford 算法</vt:lpstr>
      <vt:lpstr>Bellman-Ford 算法：初始化</vt:lpstr>
      <vt:lpstr>Bellman-Ford 算法：第 1 轮</vt:lpstr>
      <vt:lpstr>Bellman-Ford 算法：第 2 轮</vt:lpstr>
      <vt:lpstr>Bellman-Ford 算法：第 3 轮</vt:lpstr>
      <vt:lpstr>Bellman-Ford 算法：第 4 轮</vt:lpstr>
      <vt:lpstr>Bellman-Ford 算法：结果</vt:lpstr>
      <vt:lpstr>Bellman-Ford 算法：存在负环路</vt:lpstr>
      <vt:lpstr>Bellman-Ford 算法：时间复杂度</vt:lpstr>
      <vt:lpstr>Bellman-Ford 算法：正确性</vt:lpstr>
      <vt:lpstr>Bellman-Ford 算法：正确性</vt:lpstr>
      <vt:lpstr>Bellman-Ford 算法：正确性</vt:lpstr>
      <vt:lpstr>Bellman-Ford 算法：正确性</vt:lpstr>
      <vt:lpstr>Bellman-Ford 算法：正确性</vt:lpstr>
      <vt:lpstr>Bellman-Ford 算法：正确性</vt:lpstr>
      <vt:lpstr>Bellman-Ford 算法：正确性</vt:lpstr>
      <vt:lpstr>Bellman-Ford 算法：正确性</vt:lpstr>
      <vt:lpstr>单源最短路径算法</vt:lpstr>
      <vt:lpstr>Dijkstra’s 算法</vt:lpstr>
      <vt:lpstr>Dijkstra’s 算法</vt:lpstr>
      <vt:lpstr>Dijkstra’s 算法</vt:lpstr>
      <vt:lpstr>Dijkstra’s 算法：例子</vt:lpstr>
      <vt:lpstr>Dijkstra’s 算法：例子</vt:lpstr>
      <vt:lpstr>Dijkstra’s 算法：例子</vt:lpstr>
      <vt:lpstr>Dijkstra’s 算法：例子</vt:lpstr>
      <vt:lpstr>Dijkstra’s 算法：例子</vt:lpstr>
      <vt:lpstr>Dijkstra’s 算法：例子</vt:lpstr>
      <vt:lpstr>Dijkstra’s 算法：正确性（1）</vt:lpstr>
      <vt:lpstr>Dijkstra’s 算法：正确性（2）</vt:lpstr>
      <vt:lpstr>Dijkstra’s 算法：正确性（3）</vt:lpstr>
      <vt:lpstr>Dijkstra’s 算法：正确性（图示）</vt:lpstr>
      <vt:lpstr>Dijkstra’s 算法：正确性（4）</vt:lpstr>
      <vt:lpstr>Dijkstra’s 算法：正确性（5）</vt:lpstr>
      <vt:lpstr>Dijkstra’s 算法</vt:lpstr>
      <vt:lpstr>Dijkstra’s 算法：时间复杂度</vt:lpstr>
      <vt:lpstr>Dijkstra’s 算法：时间复杂度</vt:lpstr>
      <vt:lpstr>Dijkstra’s 算法：时间复杂度</vt:lpstr>
      <vt:lpstr>Dijkstra’s 算法：时间复杂度</vt:lpstr>
      <vt:lpstr>Dijkstra’s 算法：与其他算法的对比</vt:lpstr>
      <vt:lpstr>课程总结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snow noir</dc:creator>
  <cp:lastModifiedBy>Wang Yanhao</cp:lastModifiedBy>
  <cp:revision>239</cp:revision>
  <dcterms:created xsi:type="dcterms:W3CDTF">2017-10-31T12:19:00Z</dcterms:created>
  <dcterms:modified xsi:type="dcterms:W3CDTF">2022-05-17T05:51:26Z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A700879580934903AB2343112B353AA0</vt:lpwstr>
  </property>
  <property fmtid="{D5CDD505-2E9C-101B-9397-08002B2CF9AE}" pid="3" name="KSOProductBuildVer">
    <vt:lpwstr>2052-11.1.0.10700</vt:lpwstr>
  </property>
</Properties>
</file>